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1" r:id="rId1"/>
    <p:sldMasterId id="2147484204" r:id="rId2"/>
  </p:sldMasterIdLst>
  <p:notesMasterIdLst>
    <p:notesMasterId r:id="rId46"/>
  </p:notesMasterIdLst>
  <p:handoutMasterIdLst>
    <p:handoutMasterId r:id="rId47"/>
  </p:handoutMasterIdLst>
  <p:sldIdLst>
    <p:sldId id="256" r:id="rId3"/>
    <p:sldId id="257" r:id="rId4"/>
    <p:sldId id="448" r:id="rId5"/>
    <p:sldId id="478" r:id="rId6"/>
    <p:sldId id="481" r:id="rId7"/>
    <p:sldId id="367" r:id="rId8"/>
    <p:sldId id="480" r:id="rId9"/>
    <p:sldId id="474" r:id="rId10"/>
    <p:sldId id="482" r:id="rId11"/>
    <p:sldId id="475" r:id="rId12"/>
    <p:sldId id="479" r:id="rId13"/>
    <p:sldId id="476" r:id="rId14"/>
    <p:sldId id="377" r:id="rId15"/>
    <p:sldId id="511" r:id="rId16"/>
    <p:sldId id="503" r:id="rId17"/>
    <p:sldId id="504" r:id="rId18"/>
    <p:sldId id="505" r:id="rId19"/>
    <p:sldId id="506" r:id="rId20"/>
    <p:sldId id="507" r:id="rId21"/>
    <p:sldId id="508" r:id="rId22"/>
    <p:sldId id="509" r:id="rId23"/>
    <p:sldId id="488" r:id="rId24"/>
    <p:sldId id="492" r:id="rId25"/>
    <p:sldId id="491" r:id="rId26"/>
    <p:sldId id="494" r:id="rId27"/>
    <p:sldId id="493" r:id="rId28"/>
    <p:sldId id="372" r:id="rId29"/>
    <p:sldId id="449" r:id="rId30"/>
    <p:sldId id="425" r:id="rId31"/>
    <p:sldId id="501" r:id="rId32"/>
    <p:sldId id="495" r:id="rId33"/>
    <p:sldId id="510" r:id="rId34"/>
    <p:sldId id="497" r:id="rId35"/>
    <p:sldId id="498" r:id="rId36"/>
    <p:sldId id="272" r:id="rId37"/>
    <p:sldId id="273" r:id="rId38"/>
    <p:sldId id="502" r:id="rId39"/>
    <p:sldId id="499" r:id="rId40"/>
    <p:sldId id="472" r:id="rId41"/>
    <p:sldId id="496" r:id="rId42"/>
    <p:sldId id="278" r:id="rId43"/>
    <p:sldId id="446" r:id="rId44"/>
    <p:sldId id="348" r:id="rId45"/>
  </p:sldIdLst>
  <p:sldSz cx="12192000" cy="6858000"/>
  <p:notesSz cx="7077075" cy="9383713"/>
  <p:embeddedFontLst>
    <p:embeddedFont>
      <p:font typeface="Cascadia Mono" panose="020B0609020000020004" pitchFamily="49" charset="0"/>
      <p:regular r:id="rId48"/>
      <p:bold r:id="rId49"/>
      <p:italic r:id="rId50"/>
      <p:boldItalic r:id="rId51"/>
    </p:embeddedFon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Segoe Sans Text" pitchFamily="2" charset="0"/>
      <p:regular r:id="rId56"/>
      <p:bold r:id="rId57"/>
      <p:italic r:id="rId58"/>
      <p:bold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Segoe UI Light" panose="020B0502040204020203" pitchFamily="34" charset="0"/>
      <p:regular r:id="rId64"/>
      <p:italic r:id="rId65"/>
    </p:embeddedFont>
    <p:embeddedFont>
      <p:font typeface="Segoe UI Semibold" panose="020B0702040204020203" pitchFamily="34" charset="0"/>
      <p:bold r:id="rId66"/>
      <p:boldItalic r:id="rId67"/>
    </p:embeddedFont>
    <p:embeddedFont>
      <p:font typeface="Segoe UI Variable Display Semib" pitchFamily="2" charset="0"/>
      <p:bold r:id="rId68"/>
    </p:embeddedFont>
    <p:embeddedFont>
      <p:font typeface="Segoe UI Variable Display Semibold" pitchFamily="2" charset="0"/>
      <p:bold r:id="rId69"/>
    </p:embeddedFont>
    <p:embeddedFont>
      <p:font typeface="Tahoma" panose="020B0604030504040204" pitchFamily="34" charset="0"/>
      <p:regular r:id="rId70"/>
      <p:bold r:id="rId7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F2C"/>
    <a:srgbClr val="425CFB"/>
    <a:srgbClr val="06B593"/>
    <a:srgbClr val="1188FF"/>
    <a:srgbClr val="008080"/>
    <a:srgbClr val="CC00CC"/>
    <a:srgbClr val="FF6600"/>
    <a:srgbClr val="2994FF"/>
    <a:srgbClr val="00A5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1" autoAdjust="0"/>
    <p:restoredTop sz="89181" autoAdjust="0"/>
  </p:normalViewPr>
  <p:slideViewPr>
    <p:cSldViewPr>
      <p:cViewPr varScale="1">
        <p:scale>
          <a:sx n="109" d="100"/>
          <a:sy n="109" d="100"/>
        </p:scale>
        <p:origin x="1114" y="3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335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552" y="72"/>
      </p:cViewPr>
      <p:guideLst>
        <p:guide orient="horz" pos="2956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font" Target="fonts/font2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438" y="0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CBBF7D1C-D907-458C-A21A-BB4E089AE733}" type="datetimeFigureOut">
              <a:rPr lang="en-US"/>
              <a:pPr>
                <a:defRPr/>
              </a:pPr>
              <a:t>1/20/2026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2225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 anchor="b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438" y="8912225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 anchor="b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1C7E8225-3571-43F5-9F43-8040993DBD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6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55" tIns="47028" rIns="94055" bIns="4702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8438" y="0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55" tIns="47028" rIns="94055" bIns="4702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1163" y="703263"/>
            <a:ext cx="62547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025" y="4457700"/>
            <a:ext cx="5661025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55" tIns="47028" rIns="94055" bIns="470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2225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55" tIns="47028" rIns="94055" bIns="4702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8438" y="8912225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55" tIns="47028" rIns="94055" bIns="4702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0373270-DF0F-4E96-BDDA-1662EB9756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71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D347A7-4E2E-014A-AC3A-C351A46F0D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793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1163" y="703263"/>
            <a:ext cx="6254750" cy="35194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73270-DF0F-4E96-BDDA-1662EB97563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95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600B-6222-CD5E-8244-88A460CA5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EAA7E-01E2-55F1-CA92-C27BA9A24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11163" y="703263"/>
            <a:ext cx="6254750" cy="35194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11E1F-240C-625D-040E-AF368AECD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C21AA-39DF-6935-C945-CD5A9BED4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73270-DF0F-4E96-BDDA-1662EB97563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76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1FD70-933F-AFF9-1303-5615CC86C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1F431-2346-B2CB-5E9D-8BB2E1C84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11163" y="703263"/>
            <a:ext cx="6254750" cy="35194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8303-CC36-48F3-7240-41AE7F11AF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4C593-E04A-7FA1-08AC-F61C44B865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73270-DF0F-4E96-BDDA-1662EB97563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66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52308-149E-BC55-19EC-F1CB17884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DE15-A014-BEEE-CAE8-F0AF14495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11163" y="703263"/>
            <a:ext cx="6254750" cy="35194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595D0E-29EE-CA32-5EE9-742975F1D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B90E6-F40E-1DC8-2F9D-4D92C5DC50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73270-DF0F-4E96-BDDA-1662EB97563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48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 t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 userDrawn="1">
            <p:ph type="dt" sz="quarter" idx="10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sz="800" dirty="0" smtClean="0"/>
            </a:lvl1pPr>
          </a:lstStyle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320800" y="3797653"/>
            <a:ext cx="10058400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CSCI E-94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Fundamentals of Cloud Computing - Azure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Joseph Ficara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Copyright © 2013-2026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052621-75DE-D04F-2040-37C7C21AF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1935890"/>
            <a:ext cx="976355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07837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45720"/>
          <a:lstStyle>
            <a:lvl1pPr>
              <a:defRPr>
                <a:solidFill>
                  <a:srgbClr val="3399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tx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442416374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45720" rIns="91440" bIns="91440"/>
          <a:lstStyle>
            <a:lvl1pPr>
              <a:defRPr lang="en-US" sz="4400" dirty="0">
                <a:solidFill>
                  <a:srgbClr val="3399F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1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6" name="Content Placeholder 6" descr="MCj00787110000[1]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1828801"/>
            <a:ext cx="2162755" cy="39343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731468"/>
      </p:ext>
    </p:extLst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64" y="0"/>
            <a:ext cx="11143936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-9379" y="1295400"/>
            <a:ext cx="12201379" cy="502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182880" tIns="182880" rIns="182880" bIns="91440" anchor="t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Arial" panose="020B0604020202020204" pitchFamily="34" charset="0"/>
              <a:buNone/>
              <a:tabLst/>
              <a:defRPr sz="1600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7429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F01"/>
              </a:buClr>
              <a:buSzPct val="55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SzPct val="50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r>
              <a:rPr lang="en-US" dirty="0"/>
              <a:t>Code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pPr>
              <a:defRPr/>
            </a:pPr>
            <a:r>
              <a:rPr lang="en-US" dirty="0"/>
              <a:t>01/27/2021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2013-2021 Version 4.0.5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-9377" y="787400"/>
            <a:ext cx="12201377" cy="5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1440" tIns="91440"/>
          <a:lstStyle>
            <a:lvl1pPr marL="0" indent="0">
              <a:buFontTx/>
              <a:buNone/>
              <a:defRPr sz="2400" b="0">
                <a:solidFill>
                  <a:srgbClr val="3399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Code Description</a:t>
            </a:r>
          </a:p>
        </p:txBody>
      </p:sp>
    </p:spTree>
    <p:extLst>
      <p:ext uri="{BB962C8B-B14F-4D97-AF65-F5344CB8AC3E}">
        <p14:creationId xmlns:p14="http://schemas.microsoft.com/office/powerpoint/2010/main" val="756276236"/>
      </p:ext>
    </p:extLst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0966-6B66-C69B-D1D1-188373ABF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2CEA51-1C35-BE43-4EAF-6FD2E72F78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4EDF3-58CF-E808-27C9-7844E0B9C0BF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0191-53A0-FD1E-EBD6-0F8E9DF5FB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558336519"/>
      </p:ext>
    </p:extLst>
  </p:cSld>
  <p:clrMapOvr>
    <a:masterClrMapping/>
  </p:clrMapOvr>
  <p:transition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30DF90-DD29-2026-8175-D35A342FAB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0" y="138112"/>
            <a:ext cx="952501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8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45720"/>
          <a:lstStyle>
            <a:lvl1pPr>
              <a:defRPr>
                <a:solidFill>
                  <a:srgbClr val="3399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917" y="1676400"/>
            <a:ext cx="10363200" cy="4724400"/>
          </a:xfrm>
        </p:spPr>
        <p:txBody>
          <a:bodyPr/>
          <a:lstStyle>
            <a:lvl1pPr marL="342900" indent="-342900">
              <a:buClr>
                <a:srgbClr val="3399FF"/>
              </a:buClr>
              <a:buFont typeface="Wingdings" panose="05000000000000000000" pitchFamily="2" charset="2"/>
              <a:buChar char="n"/>
              <a:defRPr/>
            </a:lvl1pPr>
            <a:lvl2pPr>
              <a:buClr>
                <a:srgbClr val="CC0099"/>
              </a:buClr>
              <a:defRPr/>
            </a:lvl2pPr>
            <a:lvl3pPr>
              <a:buClr>
                <a:srgbClr val="00A500"/>
              </a:buClr>
              <a:defRPr/>
            </a:lvl3pPr>
            <a:lvl4pPr>
              <a:buClr>
                <a:srgbClr val="FF9900"/>
              </a:buClr>
              <a:defRPr/>
            </a:lvl4pPr>
            <a:lvl5pPr>
              <a:buClr>
                <a:srgbClr val="6600CC"/>
              </a:buClr>
              <a:defRPr sz="1800"/>
            </a:lvl5pPr>
            <a:lvl6pPr>
              <a:defRPr sz="160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65848340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45720"/>
          <a:lstStyle>
            <a:lvl1pPr>
              <a:defRPr>
                <a:solidFill>
                  <a:srgbClr val="3399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6917" y="1676400"/>
            <a:ext cx="5080000" cy="4724400"/>
          </a:xfrm>
        </p:spPr>
        <p:txBody>
          <a:bodyPr/>
          <a:lstStyle>
            <a:lvl1pPr>
              <a:buClr>
                <a:srgbClr val="3399FF"/>
              </a:buCl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1676400"/>
            <a:ext cx="5080000" cy="4724400"/>
          </a:xfrm>
        </p:spPr>
        <p:txBody>
          <a:bodyPr/>
          <a:lstStyle>
            <a:lvl1pPr>
              <a:buClr>
                <a:srgbClr val="3399FF"/>
              </a:buCl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4165202697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A">
    <p:bg>
      <p:bgPr>
        <a:solidFill>
          <a:srgbClr val="FF99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 bwMode="auto">
          <a:xfrm>
            <a:off x="6705600" y="457200"/>
            <a:ext cx="2032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283200" y="4419600"/>
            <a:ext cx="2032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8737600" y="3314700"/>
            <a:ext cx="2032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518584" y="2000250"/>
            <a:ext cx="2032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711200" y="5710238"/>
            <a:ext cx="2032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 bwMode="auto">
          <a:xfrm>
            <a:off x="4315885" y="2971800"/>
            <a:ext cx="764116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1979085" y="421481"/>
            <a:ext cx="764116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9" name="Oval 18"/>
          <p:cNvSpPr/>
          <p:nvPr userDrawn="1"/>
        </p:nvSpPr>
        <p:spPr bwMode="auto">
          <a:xfrm>
            <a:off x="3251201" y="1323975"/>
            <a:ext cx="764116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0" name="Oval 19"/>
          <p:cNvSpPr/>
          <p:nvPr userDrawn="1"/>
        </p:nvSpPr>
        <p:spPr bwMode="auto">
          <a:xfrm>
            <a:off x="2867027" y="4614863"/>
            <a:ext cx="764116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1" name="Oval 20"/>
          <p:cNvSpPr/>
          <p:nvPr userDrawn="1"/>
        </p:nvSpPr>
        <p:spPr bwMode="auto">
          <a:xfrm>
            <a:off x="10005485" y="973931"/>
            <a:ext cx="764116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86051"/>
            <a:ext cx="2603500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1524001" y="2810470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996949" y="3810001"/>
            <a:ext cx="108712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562474"/>
            <a:ext cx="10598149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989002612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mo A">
    <p:bg>
      <p:bgPr>
        <a:solidFill>
          <a:srgbClr val="7030A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 bwMode="auto">
          <a:xfrm>
            <a:off x="6705600" y="457200"/>
            <a:ext cx="2032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5283200" y="4419600"/>
            <a:ext cx="2032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8737600" y="3314700"/>
            <a:ext cx="2032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518584" y="2000250"/>
            <a:ext cx="2032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711200" y="5710238"/>
            <a:ext cx="2032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 bwMode="auto">
          <a:xfrm>
            <a:off x="4315885" y="2971800"/>
            <a:ext cx="764116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1979085" y="421481"/>
            <a:ext cx="764116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9" name="Oval 18"/>
          <p:cNvSpPr/>
          <p:nvPr userDrawn="1"/>
        </p:nvSpPr>
        <p:spPr bwMode="auto">
          <a:xfrm>
            <a:off x="3251201" y="1323975"/>
            <a:ext cx="764116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0" name="Oval 19"/>
          <p:cNvSpPr/>
          <p:nvPr userDrawn="1"/>
        </p:nvSpPr>
        <p:spPr bwMode="auto">
          <a:xfrm>
            <a:off x="2867027" y="4614863"/>
            <a:ext cx="764116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1" name="Oval 20"/>
          <p:cNvSpPr/>
          <p:nvPr userDrawn="1"/>
        </p:nvSpPr>
        <p:spPr bwMode="auto">
          <a:xfrm>
            <a:off x="10005485" y="973931"/>
            <a:ext cx="764116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86051"/>
            <a:ext cx="2603500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1524001" y="2810470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996949" y="3810001"/>
            <a:ext cx="108712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562474"/>
            <a:ext cx="10598149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3742884345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 A">
    <p:bg>
      <p:bgPr>
        <a:solidFill>
          <a:srgbClr val="33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loud 54"/>
          <p:cNvSpPr/>
          <p:nvPr userDrawn="1"/>
        </p:nvSpPr>
        <p:spPr bwMode="auto">
          <a:xfrm>
            <a:off x="3278320" y="3858219"/>
            <a:ext cx="1192081" cy="556617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4" name="Cloud 53"/>
          <p:cNvSpPr/>
          <p:nvPr userDrawn="1"/>
        </p:nvSpPr>
        <p:spPr bwMode="auto">
          <a:xfrm>
            <a:off x="8916000" y="3601816"/>
            <a:ext cx="1422400" cy="587624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3" name="Cloud 52"/>
          <p:cNvSpPr/>
          <p:nvPr userDrawn="1"/>
        </p:nvSpPr>
        <p:spPr bwMode="auto">
          <a:xfrm>
            <a:off x="5596953" y="3607220"/>
            <a:ext cx="1422400" cy="587624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1" name="Cloud 50"/>
          <p:cNvSpPr/>
          <p:nvPr userDrawn="1"/>
        </p:nvSpPr>
        <p:spPr bwMode="auto">
          <a:xfrm>
            <a:off x="443891" y="4713351"/>
            <a:ext cx="21336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0" name="Cloud 49"/>
          <p:cNvSpPr/>
          <p:nvPr userDrawn="1"/>
        </p:nvSpPr>
        <p:spPr bwMode="auto">
          <a:xfrm>
            <a:off x="272479" y="2714245"/>
            <a:ext cx="21336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9" name="Cloud 48"/>
          <p:cNvSpPr/>
          <p:nvPr userDrawn="1"/>
        </p:nvSpPr>
        <p:spPr bwMode="auto">
          <a:xfrm>
            <a:off x="8839200" y="4765791"/>
            <a:ext cx="21336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86051"/>
            <a:ext cx="2603500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1524001" y="2810470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996949" y="3810001"/>
            <a:ext cx="108712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562474"/>
            <a:ext cx="10598149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sp>
        <p:nvSpPr>
          <p:cNvPr id="4" name="Cloud 3"/>
          <p:cNvSpPr/>
          <p:nvPr userDrawn="1"/>
        </p:nvSpPr>
        <p:spPr bwMode="auto">
          <a:xfrm>
            <a:off x="1320800" y="979908"/>
            <a:ext cx="2235200" cy="866776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3" name="Cloud 32"/>
          <p:cNvSpPr/>
          <p:nvPr userDrawn="1"/>
        </p:nvSpPr>
        <p:spPr bwMode="auto">
          <a:xfrm>
            <a:off x="812800" y="613982"/>
            <a:ext cx="2235200" cy="866776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4" name="Cloud 33"/>
          <p:cNvSpPr/>
          <p:nvPr userDrawn="1"/>
        </p:nvSpPr>
        <p:spPr bwMode="auto">
          <a:xfrm>
            <a:off x="5689600" y="979908"/>
            <a:ext cx="1016000" cy="505513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1" name="Cloud 40"/>
          <p:cNvSpPr/>
          <p:nvPr userDrawn="1"/>
        </p:nvSpPr>
        <p:spPr bwMode="auto">
          <a:xfrm>
            <a:off x="8839200" y="613982"/>
            <a:ext cx="21336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6" name="Cloud 45"/>
          <p:cNvSpPr/>
          <p:nvPr userDrawn="1"/>
        </p:nvSpPr>
        <p:spPr bwMode="auto">
          <a:xfrm>
            <a:off x="8229600" y="1142810"/>
            <a:ext cx="21336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7" name="Cloud 46"/>
          <p:cNvSpPr/>
          <p:nvPr userDrawn="1"/>
        </p:nvSpPr>
        <p:spPr bwMode="auto">
          <a:xfrm>
            <a:off x="9448800" y="5303954"/>
            <a:ext cx="21336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8" name="Cloud 47"/>
          <p:cNvSpPr/>
          <p:nvPr userDrawn="1"/>
        </p:nvSpPr>
        <p:spPr bwMode="auto">
          <a:xfrm>
            <a:off x="5384800" y="2292763"/>
            <a:ext cx="21336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2" name="Cloud 51"/>
          <p:cNvSpPr/>
          <p:nvPr userDrawn="1"/>
        </p:nvSpPr>
        <p:spPr bwMode="auto">
          <a:xfrm>
            <a:off x="5283200" y="5296754"/>
            <a:ext cx="1422400" cy="587624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5883362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mo A">
    <p:bg>
      <p:bgPr>
        <a:solidFill>
          <a:srgbClr val="80008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86051"/>
            <a:ext cx="2603500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 rot="18742415">
            <a:off x="825500" y="279400"/>
            <a:ext cx="1295400" cy="14224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 rot="2089919">
            <a:off x="7936588" y="5072063"/>
            <a:ext cx="17272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 rot="19941241">
            <a:off x="8839200" y="628650"/>
            <a:ext cx="17272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4" name="Rectangle 23"/>
          <p:cNvSpPr/>
          <p:nvPr userDrawn="1"/>
        </p:nvSpPr>
        <p:spPr bwMode="auto">
          <a:xfrm rot="1996546">
            <a:off x="9347200" y="4681537"/>
            <a:ext cx="17272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 rot="2416941">
            <a:off x="254912" y="4701688"/>
            <a:ext cx="17272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7" name="Rectangle 26"/>
          <p:cNvSpPr/>
          <p:nvPr userDrawn="1"/>
        </p:nvSpPr>
        <p:spPr bwMode="auto">
          <a:xfrm rot="1674474">
            <a:off x="5486400" y="2391325"/>
            <a:ext cx="17272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 rot="19941241">
            <a:off x="9714588" y="1323976"/>
            <a:ext cx="17272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0" name="Rectangle 29"/>
          <p:cNvSpPr/>
          <p:nvPr userDrawn="1"/>
        </p:nvSpPr>
        <p:spPr bwMode="auto">
          <a:xfrm rot="17975674">
            <a:off x="8165188" y="2288717"/>
            <a:ext cx="381000" cy="46916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 rot="18875403">
            <a:off x="4737100" y="599725"/>
            <a:ext cx="381000" cy="46916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3556000" y="3848649"/>
            <a:ext cx="508000" cy="35187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 bwMode="auto">
          <a:xfrm rot="2010587">
            <a:off x="7010400" y="1162051"/>
            <a:ext cx="508000" cy="35187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 bwMode="auto">
          <a:xfrm rot="19485790">
            <a:off x="5588000" y="5407089"/>
            <a:ext cx="508000" cy="35187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9" name="Rectangle 38"/>
          <p:cNvSpPr/>
          <p:nvPr userDrawn="1"/>
        </p:nvSpPr>
        <p:spPr bwMode="auto">
          <a:xfrm rot="18763956">
            <a:off x="2146300" y="583708"/>
            <a:ext cx="1295400" cy="14224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0" name="Rectangle 39"/>
          <p:cNvSpPr/>
          <p:nvPr userDrawn="1"/>
        </p:nvSpPr>
        <p:spPr bwMode="auto">
          <a:xfrm rot="2390307">
            <a:off x="1739900" y="5072063"/>
            <a:ext cx="17272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 bwMode="auto">
          <a:xfrm rot="2308016">
            <a:off x="203200" y="2514600"/>
            <a:ext cx="17272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1524001" y="2810470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996949" y="3810001"/>
            <a:ext cx="108712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562474"/>
            <a:ext cx="10598149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33" name="Rectangle 32"/>
          <p:cNvSpPr/>
          <p:nvPr userDrawn="1"/>
        </p:nvSpPr>
        <p:spPr bwMode="auto">
          <a:xfrm rot="17975674">
            <a:off x="10921868" y="3575417"/>
            <a:ext cx="381000" cy="469167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5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4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1890023543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mo A">
    <p:bg>
      <p:bgPr>
        <a:solidFill>
          <a:srgbClr val="00A5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86051"/>
            <a:ext cx="2603500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1524001" y="2810470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996949" y="3810001"/>
            <a:ext cx="108712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562474"/>
            <a:ext cx="10598149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41" name="Isosceles Triangle 40"/>
          <p:cNvSpPr/>
          <p:nvPr userDrawn="1"/>
        </p:nvSpPr>
        <p:spPr bwMode="auto">
          <a:xfrm>
            <a:off x="139701" y="2443162"/>
            <a:ext cx="2603500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3" name="Isosceles Triangle 42"/>
          <p:cNvSpPr/>
          <p:nvPr userDrawn="1"/>
        </p:nvSpPr>
        <p:spPr bwMode="auto">
          <a:xfrm>
            <a:off x="406401" y="143469"/>
            <a:ext cx="2603500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4" name="Isosceles Triangle 43"/>
          <p:cNvSpPr/>
          <p:nvPr userDrawn="1"/>
        </p:nvSpPr>
        <p:spPr bwMode="auto">
          <a:xfrm>
            <a:off x="1238250" y="426243"/>
            <a:ext cx="2603500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5" name="Isosceles Triangle 44"/>
          <p:cNvSpPr/>
          <p:nvPr userDrawn="1"/>
        </p:nvSpPr>
        <p:spPr bwMode="auto">
          <a:xfrm>
            <a:off x="8775701" y="538161"/>
            <a:ext cx="2603500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6" name="Isosceles Triangle 45"/>
          <p:cNvSpPr/>
          <p:nvPr userDrawn="1"/>
        </p:nvSpPr>
        <p:spPr bwMode="auto">
          <a:xfrm>
            <a:off x="7620001" y="1013519"/>
            <a:ext cx="2603500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7" name="Isosceles Triangle 46"/>
          <p:cNvSpPr/>
          <p:nvPr userDrawn="1"/>
        </p:nvSpPr>
        <p:spPr bwMode="auto">
          <a:xfrm>
            <a:off x="4730750" y="2021978"/>
            <a:ext cx="2603500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8" name="Isosceles Triangle 47"/>
          <p:cNvSpPr/>
          <p:nvPr userDrawn="1"/>
        </p:nvSpPr>
        <p:spPr bwMode="auto">
          <a:xfrm>
            <a:off x="1841499" y="3030437"/>
            <a:ext cx="2603500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9" name="Isosceles Triangle 48"/>
          <p:cNvSpPr/>
          <p:nvPr userDrawn="1"/>
        </p:nvSpPr>
        <p:spPr bwMode="auto">
          <a:xfrm>
            <a:off x="4787899" y="4562474"/>
            <a:ext cx="2603500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0" name="Isosceles Triangle 49"/>
          <p:cNvSpPr/>
          <p:nvPr userDrawn="1"/>
        </p:nvSpPr>
        <p:spPr bwMode="auto">
          <a:xfrm>
            <a:off x="8775699" y="4230588"/>
            <a:ext cx="2603500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1" name="Isosceles Triangle 50"/>
          <p:cNvSpPr/>
          <p:nvPr userDrawn="1"/>
        </p:nvSpPr>
        <p:spPr bwMode="auto">
          <a:xfrm>
            <a:off x="4870448" y="681633"/>
            <a:ext cx="615952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2" name="Isosceles Triangle 51"/>
          <p:cNvSpPr/>
          <p:nvPr userDrawn="1"/>
        </p:nvSpPr>
        <p:spPr bwMode="auto">
          <a:xfrm>
            <a:off x="6861175" y="332035"/>
            <a:ext cx="615952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3" name="Isosceles Triangle 52"/>
          <p:cNvSpPr/>
          <p:nvPr userDrawn="1"/>
        </p:nvSpPr>
        <p:spPr bwMode="auto">
          <a:xfrm>
            <a:off x="6823075" y="1461790"/>
            <a:ext cx="615952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4" name="Isosceles Triangle 53"/>
          <p:cNvSpPr/>
          <p:nvPr userDrawn="1"/>
        </p:nvSpPr>
        <p:spPr bwMode="auto">
          <a:xfrm>
            <a:off x="8613773" y="2706588"/>
            <a:ext cx="615952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6" name="Isosceles Triangle 55"/>
          <p:cNvSpPr/>
          <p:nvPr userDrawn="1"/>
        </p:nvSpPr>
        <p:spPr bwMode="auto">
          <a:xfrm>
            <a:off x="10571160" y="5819031"/>
            <a:ext cx="615952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7" name="Isosceles Triangle 56"/>
          <p:cNvSpPr/>
          <p:nvPr userDrawn="1"/>
        </p:nvSpPr>
        <p:spPr bwMode="auto">
          <a:xfrm>
            <a:off x="1749424" y="5380732"/>
            <a:ext cx="615952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8" name="Isosceles Triangle 57"/>
          <p:cNvSpPr/>
          <p:nvPr userDrawn="1"/>
        </p:nvSpPr>
        <p:spPr bwMode="auto">
          <a:xfrm>
            <a:off x="8467723" y="3671740"/>
            <a:ext cx="615952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9" name="Isosceles Triangle 58"/>
          <p:cNvSpPr/>
          <p:nvPr userDrawn="1"/>
        </p:nvSpPr>
        <p:spPr bwMode="auto">
          <a:xfrm>
            <a:off x="10871200" y="2540644"/>
            <a:ext cx="615952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0" name="Isosceles Triangle 59"/>
          <p:cNvSpPr/>
          <p:nvPr userDrawn="1"/>
        </p:nvSpPr>
        <p:spPr bwMode="auto">
          <a:xfrm>
            <a:off x="242212" y="1873598"/>
            <a:ext cx="615952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1" name="Isosceles Triangle 60"/>
          <p:cNvSpPr/>
          <p:nvPr userDrawn="1"/>
        </p:nvSpPr>
        <p:spPr bwMode="auto">
          <a:xfrm>
            <a:off x="3127373" y="2331243"/>
            <a:ext cx="615952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3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721666788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emo A">
    <p:bg>
      <p:bgPr>
        <a:solidFill>
          <a:schemeClr val="tx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iamond 36"/>
          <p:cNvSpPr/>
          <p:nvPr userDrawn="1"/>
        </p:nvSpPr>
        <p:spPr bwMode="auto">
          <a:xfrm>
            <a:off x="476838" y="2402194"/>
            <a:ext cx="2094325" cy="1524000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3" name="Diamond 32"/>
          <p:cNvSpPr/>
          <p:nvPr userDrawn="1"/>
        </p:nvSpPr>
        <p:spPr bwMode="auto">
          <a:xfrm>
            <a:off x="273638" y="5826919"/>
            <a:ext cx="2094325" cy="1524000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1" name="Diamond 30"/>
          <p:cNvSpPr/>
          <p:nvPr userDrawn="1"/>
        </p:nvSpPr>
        <p:spPr bwMode="auto">
          <a:xfrm>
            <a:off x="8737600" y="3314700"/>
            <a:ext cx="2094325" cy="1524000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4" name="Diamond 23"/>
          <p:cNvSpPr/>
          <p:nvPr userDrawn="1"/>
        </p:nvSpPr>
        <p:spPr bwMode="auto">
          <a:xfrm>
            <a:off x="2225675" y="4764882"/>
            <a:ext cx="914400" cy="638175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86051"/>
            <a:ext cx="2603500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760657" y="2767012"/>
            <a:ext cx="1040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996949" y="3810001"/>
            <a:ext cx="108712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1270000" y="4562474"/>
            <a:ext cx="10598149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sp>
        <p:nvSpPr>
          <p:cNvPr id="2" name="Diamond 1"/>
          <p:cNvSpPr/>
          <p:nvPr userDrawn="1"/>
        </p:nvSpPr>
        <p:spPr bwMode="auto">
          <a:xfrm>
            <a:off x="1828800" y="457201"/>
            <a:ext cx="914400" cy="638175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2" name="Diamond 21"/>
          <p:cNvSpPr/>
          <p:nvPr userDrawn="1"/>
        </p:nvSpPr>
        <p:spPr bwMode="auto">
          <a:xfrm>
            <a:off x="3615943" y="1362076"/>
            <a:ext cx="914400" cy="638175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3" name="Diamond 22"/>
          <p:cNvSpPr/>
          <p:nvPr userDrawn="1"/>
        </p:nvSpPr>
        <p:spPr bwMode="auto">
          <a:xfrm>
            <a:off x="3952875" y="2915083"/>
            <a:ext cx="914400" cy="638175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0" name="Diamond 29"/>
          <p:cNvSpPr/>
          <p:nvPr userDrawn="1"/>
        </p:nvSpPr>
        <p:spPr bwMode="auto">
          <a:xfrm>
            <a:off x="9809600" y="900113"/>
            <a:ext cx="914400" cy="638175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2" name="Diamond 31"/>
          <p:cNvSpPr/>
          <p:nvPr userDrawn="1"/>
        </p:nvSpPr>
        <p:spPr bwMode="auto">
          <a:xfrm>
            <a:off x="5181600" y="4417913"/>
            <a:ext cx="2094325" cy="1524000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4" name="Diamond 33"/>
          <p:cNvSpPr/>
          <p:nvPr userDrawn="1"/>
        </p:nvSpPr>
        <p:spPr bwMode="auto">
          <a:xfrm>
            <a:off x="6790600" y="945356"/>
            <a:ext cx="2094325" cy="1524000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5359257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534585" y="152400"/>
            <a:ext cx="1039071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76917" y="1676401"/>
            <a:ext cx="103632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788" y="6473338"/>
            <a:ext cx="550333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quarter" idx="2"/>
          </p:nvPr>
        </p:nvSpPr>
        <p:spPr>
          <a:xfrm>
            <a:off x="272479" y="6477000"/>
            <a:ext cx="976355" cy="228600"/>
          </a:xfrm>
          <a:prstGeom prst="rect">
            <a:avLst/>
          </a:prstGeom>
        </p:spPr>
        <p:txBody>
          <a:bodyPr/>
          <a:lstStyle>
            <a:lvl1pPr>
              <a:defRPr lang="en-US" sz="800" smtClean="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0800" y="6472238"/>
            <a:ext cx="100584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EB31A-F87E-422A-9906-252A6E4A8D6B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53760" y="252346"/>
            <a:ext cx="976355" cy="9431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27" r:id="rId2"/>
    <p:sldLayoutId id="2147484129" r:id="rId3"/>
    <p:sldLayoutId id="2147484138" r:id="rId4"/>
    <p:sldLayoutId id="2147484152" r:id="rId5"/>
    <p:sldLayoutId id="2147484139" r:id="rId6"/>
    <p:sldLayoutId id="2147484140" r:id="rId7"/>
    <p:sldLayoutId id="2147484141" r:id="rId8"/>
    <p:sldLayoutId id="2147484151" r:id="rId9"/>
    <p:sldLayoutId id="2147484131" r:id="rId10"/>
    <p:sldLayoutId id="2147484149" r:id="rId11"/>
    <p:sldLayoutId id="2147484153" r:id="rId12"/>
    <p:sldLayoutId id="2147484207" r:id="rId13"/>
  </p:sldLayoutIdLst>
  <p:transition>
    <p:push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400" dirty="0" smtClean="0">
          <a:solidFill>
            <a:srgbClr val="3399FF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FBB2F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1AAFF"/>
        </a:buClr>
        <a:buSzPct val="50000"/>
        <a:buFont typeface="Wingdings" pitchFamily="2" charset="2"/>
        <a:buChar char="n"/>
        <a:defRPr sz="18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44370855-4EFE-A888-A152-2C29468E4A11}"/>
              </a:ext>
            </a:extLst>
          </p:cNvPr>
          <p:cNvSpPr txBox="1">
            <a:spLocks/>
          </p:cNvSpPr>
          <p:nvPr userDrawn="1"/>
        </p:nvSpPr>
        <p:spPr>
          <a:xfrm>
            <a:off x="11441788" y="6554300"/>
            <a:ext cx="550333" cy="2333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34AC31-977B-4816-99ED-E47F68C60C0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Arial" charset="0"/>
            </a:endParaRP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11D01EAF-6617-5534-7CE2-F81606504997}"/>
              </a:ext>
            </a:extLst>
          </p:cNvPr>
          <p:cNvSpPr txBox="1">
            <a:spLocks/>
          </p:cNvSpPr>
          <p:nvPr userDrawn="1"/>
        </p:nvSpPr>
        <p:spPr>
          <a:xfrm>
            <a:off x="272479" y="6557962"/>
            <a:ext cx="976355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01/29/2026</a:t>
            </a:r>
          </a:p>
        </p:txBody>
      </p:sp>
    </p:spTree>
    <p:extLst>
      <p:ext uri="{BB962C8B-B14F-4D97-AF65-F5344CB8AC3E}">
        <p14:creationId xmlns:p14="http://schemas.microsoft.com/office/powerpoint/2010/main" val="1169597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5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3" Type="http://schemas.openxmlformats.org/officeDocument/2006/relationships/image" Target="../media/image88.png"/><Relationship Id="rId7" Type="http://schemas.microsoft.com/office/2007/relationships/hdphoto" Target="../media/hdphoto5.wdp"/><Relationship Id="rId12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microsoft.com/office/2007/relationships/hdphoto" Target="../media/hdphoto6.wdp"/><Relationship Id="rId1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tudio/concepts/architecture" TargetMode="External"/><Relationship Id="rId2" Type="http://schemas.openxmlformats.org/officeDocument/2006/relationships/hyperlink" Target="https://learn.microsoft.com/en-us/azure/ai-studio/what-is-ai-studi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azure/ai-studio/faq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36.svg"/><Relationship Id="rId42" Type="http://schemas.openxmlformats.org/officeDocument/2006/relationships/image" Target="../media/image53.png"/><Relationship Id="rId47" Type="http://schemas.openxmlformats.org/officeDocument/2006/relationships/image" Target="../media/image58.svg"/><Relationship Id="rId63" Type="http://schemas.openxmlformats.org/officeDocument/2006/relationships/image" Target="../media/image74.png"/><Relationship Id="rId68" Type="http://schemas.openxmlformats.org/officeDocument/2006/relationships/image" Target="../media/image79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9" Type="http://schemas.microsoft.com/office/2007/relationships/hdphoto" Target="../media/hdphoto2.wdp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5.png"/><Relationship Id="rId37" Type="http://schemas.openxmlformats.org/officeDocument/2006/relationships/image" Target="../media/image49.png"/><Relationship Id="rId40" Type="http://schemas.openxmlformats.org/officeDocument/2006/relationships/image" Target="../media/image51.png"/><Relationship Id="rId45" Type="http://schemas.openxmlformats.org/officeDocument/2006/relationships/image" Target="../media/image56.svg"/><Relationship Id="rId53" Type="http://schemas.openxmlformats.org/officeDocument/2006/relationships/image" Target="../media/image64.svg"/><Relationship Id="rId58" Type="http://schemas.openxmlformats.org/officeDocument/2006/relationships/image" Target="../media/image69.png"/><Relationship Id="rId66" Type="http://schemas.openxmlformats.org/officeDocument/2006/relationships/image" Target="../media/image77.svg"/><Relationship Id="rId74" Type="http://schemas.openxmlformats.org/officeDocument/2006/relationships/image" Target="../media/image85.svg"/><Relationship Id="rId5" Type="http://schemas.openxmlformats.org/officeDocument/2006/relationships/image" Target="../media/image20.svg"/><Relationship Id="rId61" Type="http://schemas.openxmlformats.org/officeDocument/2006/relationships/image" Target="../media/image72.png"/><Relationship Id="rId19" Type="http://schemas.openxmlformats.org/officeDocument/2006/relationships/image" Target="../media/image3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microsoft.com/office/2007/relationships/hdphoto" Target="../media/hdphoto1.wdp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4.sv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64" Type="http://schemas.openxmlformats.org/officeDocument/2006/relationships/image" Target="../media/image75.svg"/><Relationship Id="rId69" Type="http://schemas.openxmlformats.org/officeDocument/2006/relationships/image" Target="../media/image80.png"/><Relationship Id="rId8" Type="http://schemas.openxmlformats.org/officeDocument/2006/relationships/image" Target="../media/image23.png"/><Relationship Id="rId51" Type="http://schemas.openxmlformats.org/officeDocument/2006/relationships/image" Target="../media/image62.svg"/><Relationship Id="rId72" Type="http://schemas.openxmlformats.org/officeDocument/2006/relationships/image" Target="../media/image83.svg"/><Relationship Id="rId3" Type="http://schemas.openxmlformats.org/officeDocument/2006/relationships/image" Target="../media/image18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6.svg"/><Relationship Id="rId38" Type="http://schemas.microsoft.com/office/2007/relationships/hdphoto" Target="../media/hdphoto4.wdp"/><Relationship Id="rId46" Type="http://schemas.openxmlformats.org/officeDocument/2006/relationships/image" Target="../media/image57.png"/><Relationship Id="rId59" Type="http://schemas.openxmlformats.org/officeDocument/2006/relationships/image" Target="../media/image70.svg"/><Relationship Id="rId67" Type="http://schemas.openxmlformats.org/officeDocument/2006/relationships/image" Target="../media/image78.png"/><Relationship Id="rId20" Type="http://schemas.openxmlformats.org/officeDocument/2006/relationships/image" Target="../media/image35.png"/><Relationship Id="rId41" Type="http://schemas.openxmlformats.org/officeDocument/2006/relationships/image" Target="../media/image52.jpeg"/><Relationship Id="rId54" Type="http://schemas.openxmlformats.org/officeDocument/2006/relationships/image" Target="../media/image65.png"/><Relationship Id="rId62" Type="http://schemas.openxmlformats.org/officeDocument/2006/relationships/image" Target="../media/image73.svg"/><Relationship Id="rId70" Type="http://schemas.openxmlformats.org/officeDocument/2006/relationships/image" Target="../media/image81.svg"/><Relationship Id="rId75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2.png"/><Relationship Id="rId36" Type="http://schemas.microsoft.com/office/2007/relationships/hdphoto" Target="../media/hdphoto3.wdp"/><Relationship Id="rId49" Type="http://schemas.openxmlformats.org/officeDocument/2006/relationships/image" Target="../media/image60.svg"/><Relationship Id="rId57" Type="http://schemas.openxmlformats.org/officeDocument/2006/relationships/image" Target="../media/image68.svg"/><Relationship Id="rId10" Type="http://schemas.openxmlformats.org/officeDocument/2006/relationships/image" Target="../media/image25.png"/><Relationship Id="rId31" Type="http://schemas.openxmlformats.org/officeDocument/2006/relationships/image" Target="../media/image44.svg"/><Relationship Id="rId44" Type="http://schemas.openxmlformats.org/officeDocument/2006/relationships/image" Target="../media/image55.png"/><Relationship Id="rId52" Type="http://schemas.openxmlformats.org/officeDocument/2006/relationships/image" Target="../media/image63.png"/><Relationship Id="rId60" Type="http://schemas.openxmlformats.org/officeDocument/2006/relationships/image" Target="../media/image71.png"/><Relationship Id="rId65" Type="http://schemas.openxmlformats.org/officeDocument/2006/relationships/image" Target="../media/image76.png"/><Relationship Id="rId73" Type="http://schemas.openxmlformats.org/officeDocument/2006/relationships/image" Target="../media/image84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0.png"/><Relationship Id="rId34" Type="http://schemas.openxmlformats.org/officeDocument/2006/relationships/image" Target="../media/image47.png"/><Relationship Id="rId50" Type="http://schemas.openxmlformats.org/officeDocument/2006/relationships/image" Target="../media/image61.png"/><Relationship Id="rId55" Type="http://schemas.openxmlformats.org/officeDocument/2006/relationships/image" Target="../media/image66.svg"/><Relationship Id="rId7" Type="http://schemas.openxmlformats.org/officeDocument/2006/relationships/image" Target="../media/image22.svg"/><Relationship Id="rId71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Microsoft Foundry Part 1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870031201"/>
      </p:ext>
    </p:extLst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8E2D9-E8B5-03D6-3A8D-8F1281B52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5CB55775-D831-F932-8E2F-79BDEEEA490A}"/>
              </a:ext>
            </a:extLst>
          </p:cNvPr>
          <p:cNvSpPr txBox="1">
            <a:spLocks/>
          </p:cNvSpPr>
          <p:nvPr/>
        </p:nvSpPr>
        <p:spPr bwMode="auto">
          <a:xfrm>
            <a:off x="1534585" y="152401"/>
            <a:ext cx="10390716" cy="73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400" dirty="0" smtClean="0">
                <a:solidFill>
                  <a:srgbClr val="3399F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Microsoft Foundry Overview</a:t>
            </a:r>
          </a:p>
        </p:txBody>
      </p:sp>
      <p:sp>
        <p:nvSpPr>
          <p:cNvPr id="79" name="Footer Placeholder 4">
            <a:extLst>
              <a:ext uri="{FF2B5EF4-FFF2-40B4-BE49-F238E27FC236}">
                <a16:creationId xmlns:a16="http://schemas.microsoft.com/office/drawing/2014/main" id="{1FD4F03E-280F-842C-532C-6350EECE28D1}"/>
              </a:ext>
            </a:extLst>
          </p:cNvPr>
          <p:cNvSpPr txBox="1">
            <a:spLocks/>
          </p:cNvSpPr>
          <p:nvPr/>
        </p:nvSpPr>
        <p:spPr>
          <a:xfrm>
            <a:off x="1320800" y="6553200"/>
            <a:ext cx="10058400" cy="2333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CSCI E-94 Joseph Ficara Version 2.0.3 - Courtesy Microsoft Ignite BRK103.pptx</a:t>
            </a:r>
          </a:p>
        </p:txBody>
      </p:sp>
      <p:sp>
        <p:nvSpPr>
          <p:cNvPr id="80" name="Title 3">
            <a:extLst>
              <a:ext uri="{FF2B5EF4-FFF2-40B4-BE49-F238E27FC236}">
                <a16:creationId xmlns:a16="http://schemas.microsoft.com/office/drawing/2014/main" id="{4CC647C4-F6FA-C04E-B7F7-207F4FEC7C6D}"/>
              </a:ext>
            </a:extLst>
          </p:cNvPr>
          <p:cNvSpPr>
            <a:spLocks/>
          </p:cNvSpPr>
          <p:nvPr/>
        </p:nvSpPr>
        <p:spPr>
          <a:xfrm>
            <a:off x="588264" y="1037484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Support for diverse selection of models 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912CAD3-88FC-977C-302A-B83A85C61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218" y="2268039"/>
            <a:ext cx="11021566" cy="3895304"/>
          </a:xfrm>
          <a:prstGeom prst="roundRect">
            <a:avLst>
              <a:gd name="adj" fmla="val 5349"/>
            </a:avLst>
          </a:prstGeom>
          <a:noFill/>
          <a:ln w="12700" cap="flat">
            <a:solidFill>
              <a:srgbClr val="3A4953"/>
            </a:soli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FFA38B"/>
                  </a:gs>
                  <a:gs pos="80000">
                    <a:srgbClr val="D59ED7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2" name="Title 2">
            <a:extLst>
              <a:ext uri="{FF2B5EF4-FFF2-40B4-BE49-F238E27FC236}">
                <a16:creationId xmlns:a16="http://schemas.microsoft.com/office/drawing/2014/main" id="{C17C5505-2B89-997A-3B24-38065FC641F5}"/>
              </a:ext>
            </a:extLst>
          </p:cNvPr>
          <p:cNvSpPr txBox="1">
            <a:spLocks/>
          </p:cNvSpPr>
          <p:nvPr/>
        </p:nvSpPr>
        <p:spPr>
          <a:xfrm>
            <a:off x="2920475" y="2102620"/>
            <a:ext cx="6351052" cy="369332"/>
          </a:xfrm>
          <a:prstGeom prst="rect">
            <a:avLst/>
          </a:prstGeom>
          <a:solidFill>
            <a:srgbClr val="091F2C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Now 11,299 + Frontier, task, and Open Models </a:t>
            </a:r>
            <a:endParaRPr kumimoji="0" lang="en-US" sz="24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pic>
        <p:nvPicPr>
          <p:cNvPr id="83" name="Picture 82" descr="Azure Open AI Service Icon">
            <a:extLst>
              <a:ext uri="{FF2B5EF4-FFF2-40B4-BE49-F238E27FC236}">
                <a16:creationId xmlns:a16="http://schemas.microsoft.com/office/drawing/2014/main" id="{0E75A89F-6117-ACE0-98CA-D2EDA254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94" y="2869872"/>
            <a:ext cx="495048" cy="49504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5708B48-E274-43D8-75A5-EBAD3BA61FE3}"/>
              </a:ext>
            </a:extLst>
          </p:cNvPr>
          <p:cNvSpPr txBox="1"/>
          <p:nvPr/>
        </p:nvSpPr>
        <p:spPr>
          <a:xfrm>
            <a:off x="820595" y="3446428"/>
            <a:ext cx="9920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OpenAI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Model Family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(available day 1)</a:t>
            </a:r>
          </a:p>
        </p:txBody>
      </p:sp>
      <p:sp>
        <p:nvSpPr>
          <p:cNvPr id="85" name="Plus Sign 84" descr="Plus sign">
            <a:extLst>
              <a:ext uri="{FF2B5EF4-FFF2-40B4-BE49-F238E27FC236}">
                <a16:creationId xmlns:a16="http://schemas.microsoft.com/office/drawing/2014/main" id="{97E2AD73-4722-FC3A-4B16-DD787BA1532A}"/>
              </a:ext>
            </a:extLst>
          </p:cNvPr>
          <p:cNvSpPr/>
          <p:nvPr/>
        </p:nvSpPr>
        <p:spPr bwMode="auto">
          <a:xfrm>
            <a:off x="2055849" y="3082761"/>
            <a:ext cx="383038" cy="383038"/>
          </a:xfrm>
          <a:prstGeom prst="mathPlus">
            <a:avLst>
              <a:gd name="adj1" fmla="val 14105"/>
            </a:avLst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E3553631-4903-0F99-3FFF-87B825502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203" y="2940826"/>
            <a:ext cx="355870" cy="35587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7CA0A4FD-62E4-77C1-1D44-B8FDC44A3B15}"/>
              </a:ext>
            </a:extLst>
          </p:cNvPr>
          <p:cNvSpPr txBox="1"/>
          <p:nvPr/>
        </p:nvSpPr>
        <p:spPr>
          <a:xfrm>
            <a:off x="2682138" y="3446428"/>
            <a:ext cx="9920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Phi SLM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Model Family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453559B-B992-F091-4D85-DB198E54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90" r="63913" b="31491"/>
          <a:stretch/>
        </p:blipFill>
        <p:spPr>
          <a:xfrm>
            <a:off x="4329828" y="2936656"/>
            <a:ext cx="338576" cy="36421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FE07C5E-9537-0742-DA43-30A1622C2A27}"/>
              </a:ext>
            </a:extLst>
          </p:cNvPr>
          <p:cNvSpPr txBox="1"/>
          <p:nvPr/>
        </p:nvSpPr>
        <p:spPr>
          <a:xfrm>
            <a:off x="4003428" y="3446428"/>
            <a:ext cx="9920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Mistral AI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Model Family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20658F9D-FAD9-4933-46FD-0CC90AF8C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068" y="2999158"/>
            <a:ext cx="359652" cy="239206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55975F5-EE33-DD7A-9D9A-C21CB1B10650}"/>
              </a:ext>
            </a:extLst>
          </p:cNvPr>
          <p:cNvSpPr txBox="1"/>
          <p:nvPr/>
        </p:nvSpPr>
        <p:spPr>
          <a:xfrm>
            <a:off x="5247894" y="3446428"/>
            <a:ext cx="9920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Meta Llama 2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Model Family</a:t>
            </a:r>
          </a:p>
        </p:txBody>
      </p:sp>
      <p:pic>
        <p:nvPicPr>
          <p:cNvPr id="92" name="Picture 2" descr="JAIS logo">
            <a:extLst>
              <a:ext uri="{FF2B5EF4-FFF2-40B4-BE49-F238E27FC236}">
                <a16:creationId xmlns:a16="http://schemas.microsoft.com/office/drawing/2014/main" id="{1A4C4A17-2862-4508-B4FD-9A6A742F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506" y="2843149"/>
            <a:ext cx="526533" cy="52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6F2C1D9-F4FA-6578-19C6-D75BDCDE0E80}"/>
              </a:ext>
            </a:extLst>
          </p:cNvPr>
          <p:cNvSpPr txBox="1"/>
          <p:nvPr/>
        </p:nvSpPr>
        <p:spPr>
          <a:xfrm>
            <a:off x="6530772" y="3446428"/>
            <a:ext cx="9920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Jais G42 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Model Family</a:t>
            </a:r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9BE88C7A-8789-1DE3-AD97-210BABFE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013" y1="68313" x2="31013" y2="68313"/>
                        <a14:foregroundMark x1="60338" y1="68313" x2="60338" y2="68313"/>
                        <a14:foregroundMark x1="63924" y1="59259" x2="63924" y2="59259"/>
                        <a14:foregroundMark x1="46203" y1="62551" x2="46203" y2="625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384" y="2848831"/>
            <a:ext cx="526532" cy="53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7217876-67B6-53B4-C5E0-FA7984B54B25}"/>
              </a:ext>
            </a:extLst>
          </p:cNvPr>
          <p:cNvSpPr txBox="1"/>
          <p:nvPr/>
        </p:nvSpPr>
        <p:spPr>
          <a:xfrm>
            <a:off x="7813650" y="3446428"/>
            <a:ext cx="9920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Cohere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Model Family</a:t>
            </a:r>
          </a:p>
        </p:txBody>
      </p:sp>
      <p:pic>
        <p:nvPicPr>
          <p:cNvPr id="96" name="Picture 2">
            <a:extLst>
              <a:ext uri="{FF2B5EF4-FFF2-40B4-BE49-F238E27FC236}">
                <a16:creationId xmlns:a16="http://schemas.microsoft.com/office/drawing/2014/main" id="{B11D6AA9-E966-BCCB-F2C2-E7C9DE9AD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t="36119" r="75600" b="36385"/>
          <a:stretch/>
        </p:blipFill>
        <p:spPr bwMode="auto">
          <a:xfrm>
            <a:off x="9411933" y="2929836"/>
            <a:ext cx="361190" cy="3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D4F7EFE-DA41-8C26-DFD9-F2C6A698341E}"/>
              </a:ext>
            </a:extLst>
          </p:cNvPr>
          <p:cNvSpPr txBox="1"/>
          <p:nvPr/>
        </p:nvSpPr>
        <p:spPr>
          <a:xfrm>
            <a:off x="9096528" y="3446428"/>
            <a:ext cx="9920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Databricks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Model Family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9BB77AE2-8261-20A0-A5EE-25842181B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95578" y="2952722"/>
            <a:ext cx="359652" cy="33207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F707D09D-F80E-93BD-0927-E61A8A28916B}"/>
              </a:ext>
            </a:extLst>
          </p:cNvPr>
          <p:cNvSpPr txBox="1"/>
          <p:nvPr/>
        </p:nvSpPr>
        <p:spPr>
          <a:xfrm>
            <a:off x="10379404" y="3446428"/>
            <a:ext cx="9920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Hugging Face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t>Collection</a:t>
            </a:r>
          </a:p>
        </p:txBody>
      </p:sp>
      <p:sp>
        <p:nvSpPr>
          <p:cNvPr id="100" name="Rectangle: Rounded Corners 12">
            <a:extLst>
              <a:ext uri="{FF2B5EF4-FFF2-40B4-BE49-F238E27FC236}">
                <a16:creationId xmlns:a16="http://schemas.microsoft.com/office/drawing/2014/main" id="{B866EA72-4DCD-AAE2-D71B-364A6959627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2461287" y="4311979"/>
            <a:ext cx="923414" cy="353042"/>
          </a:xfrm>
          <a:prstGeom prst="roundRect">
            <a:avLst>
              <a:gd name="adj" fmla="val 31494"/>
            </a:avLst>
          </a:prstGeom>
          <a:gradFill flip="none" rotWithShape="1">
            <a:gsLst>
              <a:gs pos="80000">
                <a:srgbClr val="C03BC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New</a:t>
            </a:r>
          </a:p>
        </p:txBody>
      </p:sp>
      <p:pic>
        <p:nvPicPr>
          <p:cNvPr id="101" name="Picture 100" descr="Logo of NTT Data">
            <a:extLst>
              <a:ext uri="{FF2B5EF4-FFF2-40B4-BE49-F238E27FC236}">
                <a16:creationId xmlns:a16="http://schemas.microsoft.com/office/drawing/2014/main" id="{B2470BF4-5429-6873-30B9-B65809B6F8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6094" y="5036992"/>
            <a:ext cx="1511724" cy="307776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5FDBAD-5FBC-8853-FB29-41E3F1AAA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83828" y="4286579"/>
            <a:ext cx="0" cy="1344622"/>
          </a:xfrm>
          <a:prstGeom prst="line">
            <a:avLst/>
          </a:prstGeom>
          <a:noFill/>
          <a:ln w="12700" cap="flat">
            <a:solidFill>
              <a:srgbClr val="3A4953"/>
            </a:solidFill>
            <a:prstDash val="solid"/>
            <a:miter/>
          </a:ln>
          <a:effectLst/>
        </p:spPr>
      </p:cxnSp>
      <p:sp>
        <p:nvSpPr>
          <p:cNvPr id="103" name="Rectangle: Rounded Corners 12">
            <a:extLst>
              <a:ext uri="{FF2B5EF4-FFF2-40B4-BE49-F238E27FC236}">
                <a16:creationId xmlns:a16="http://schemas.microsoft.com/office/drawing/2014/main" id="{3798033D-C329-201F-31ED-07C8FE88D7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5634294" y="4311979"/>
            <a:ext cx="923414" cy="353042"/>
          </a:xfrm>
          <a:prstGeom prst="roundRect">
            <a:avLst>
              <a:gd name="adj" fmla="val 31494"/>
            </a:avLst>
          </a:prstGeom>
          <a:gradFill flip="none" rotWithShape="1">
            <a:gsLst>
              <a:gs pos="80000">
                <a:srgbClr val="C03BC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New</a:t>
            </a:r>
          </a:p>
        </p:txBody>
      </p:sp>
      <p:pic>
        <p:nvPicPr>
          <p:cNvPr id="104" name="Picture 103" descr="Logo of BRIA">
            <a:extLst>
              <a:ext uri="{FF2B5EF4-FFF2-40B4-BE49-F238E27FC236}">
                <a16:creationId xmlns:a16="http://schemas.microsoft.com/office/drawing/2014/main" id="{9E942F8C-5955-4247-21AF-199B3DD24B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5297" y="4900655"/>
            <a:ext cx="901408" cy="580450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C6ACE53-0EBD-538C-74A2-375951CEB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79428" y="4286579"/>
            <a:ext cx="0" cy="1344622"/>
          </a:xfrm>
          <a:prstGeom prst="line">
            <a:avLst/>
          </a:prstGeom>
          <a:noFill/>
          <a:ln w="12700" cap="flat">
            <a:solidFill>
              <a:srgbClr val="3A4953"/>
            </a:solidFill>
            <a:prstDash val="solid"/>
            <a:miter/>
          </a:ln>
          <a:effectLst/>
        </p:spPr>
      </p:cxnSp>
      <p:sp>
        <p:nvSpPr>
          <p:cNvPr id="106" name="Rectangle: Rounded Corners 12">
            <a:extLst>
              <a:ext uri="{FF2B5EF4-FFF2-40B4-BE49-F238E27FC236}">
                <a16:creationId xmlns:a16="http://schemas.microsoft.com/office/drawing/2014/main" id="{E49C527C-A376-4888-E142-685FE959CF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8905100" y="4311979"/>
            <a:ext cx="923414" cy="353042"/>
          </a:xfrm>
          <a:prstGeom prst="roundRect">
            <a:avLst>
              <a:gd name="adj" fmla="val 31494"/>
            </a:avLst>
          </a:prstGeom>
          <a:gradFill flip="none" rotWithShape="1">
            <a:gsLst>
              <a:gs pos="80000">
                <a:srgbClr val="C03BC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New</a:t>
            </a:r>
          </a:p>
        </p:txBody>
      </p:sp>
      <p:sp>
        <p:nvSpPr>
          <p:cNvPr id="107" name="Title 14">
            <a:extLst>
              <a:ext uri="{FF2B5EF4-FFF2-40B4-BE49-F238E27FC236}">
                <a16:creationId xmlns:a16="http://schemas.microsoft.com/office/drawing/2014/main" id="{B5ACBC30-DFFC-68BE-CFC0-204BA2133D7F}"/>
              </a:ext>
            </a:extLst>
          </p:cNvPr>
          <p:cNvSpPr txBox="1">
            <a:spLocks/>
          </p:cNvSpPr>
          <p:nvPr/>
        </p:nvSpPr>
        <p:spPr>
          <a:xfrm>
            <a:off x="8020786" y="4883104"/>
            <a:ext cx="2692043" cy="61555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gradFill>
                  <a:gsLst>
                    <a:gs pos="89510">
                      <a:srgbClr val="FFFFFF"/>
                    </a:gs>
                    <a:gs pos="68966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+mn-cs"/>
              </a:rPr>
              <a:t>Industry</a:t>
            </a:r>
            <a:br>
              <a:rPr kumimoji="0" lang="en-US" sz="2000" b="1" i="0" u="none" strike="noStrike" kern="0" cap="none" spc="0" normalizeH="0" baseline="0" noProof="0">
                <a:ln>
                  <a:noFill/>
                </a:ln>
                <a:gradFill>
                  <a:gsLst>
                    <a:gs pos="89510">
                      <a:srgbClr val="FFFFFF"/>
                    </a:gs>
                    <a:gs pos="68966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gradFill>
                  <a:gsLst>
                    <a:gs pos="89510">
                      <a:srgbClr val="FFFFFF"/>
                    </a:gs>
                    <a:gs pos="68966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+mn-cs"/>
              </a:rPr>
              <a:t>AI Models</a:t>
            </a:r>
          </a:p>
        </p:txBody>
      </p:sp>
    </p:spTree>
    <p:extLst>
      <p:ext uri="{BB962C8B-B14F-4D97-AF65-F5344CB8AC3E}">
        <p14:creationId xmlns:p14="http://schemas.microsoft.com/office/powerpoint/2010/main" val="3819208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-2.08333E-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33333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33333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3.7037E-6 L -2.70833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9167E-6 -4.81481E-6 L -4.791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3.7037E-7 L 2.91667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0 L 2.91667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3.7037E-7 L -4.16667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2.22222E-6 L -4.16667E-7 0.03541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3.7037E-7 L -3.75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0 L -3.75E-6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6 0 L -2.08333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1.11111E-6 L -4.16667E-7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0 L -4.16667E-7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-1.11111E-6 L 1.25E-6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25E-6 0 L 1.25E-6 0.03542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3.7037E-7 L 2.91667E-6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91667E-6 0 L 2.91667E-6 0.03542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-4.44444E-6 L -2.08333E-6 0.03542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44444E-6 L 0 0.03542 " pathEditMode="relative" rAng="0" ptsTypes="AA">
                                      <p:cBhvr>
                                        <p:cTn id="104" dur="7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-4.44444E-6 L 8.33333E-7 0.03542 " pathEditMode="relative" rAng="0" ptsTypes="AA">
                                      <p:cBhvr>
                                        <p:cTn id="109" dur="70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54167E-6 1.85185E-6 L -3.54167E-6 0.03541 " pathEditMode="relative" rAng="0" ptsTypes="AA">
                                      <p:cBhvr>
                                        <p:cTn id="114" dur="7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1.85185E-6 L 0 0.03541 " pathEditMode="relative" rAng="0" ptsTypes="AA">
                                      <p:cBhvr>
                                        <p:cTn id="119" dur="7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8.33333E-7 1.85185E-6 L 8.33333E-7 0.03541 " pathEditMode="relative" rAng="0" ptsTypes="AA">
                                      <p:cBhvr>
                                        <p:cTn id="124" dur="700" spd="-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45833E-6 3.33333E-6 L -1.45833E-6 0.03541 " pathEditMode="relative" rAng="0" ptsTypes="AA">
                                      <p:cBhvr>
                                        <p:cTn id="129" dur="70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45833E-6 3.33333E-6 L -1.45833E-6 0.03541 " pathEditMode="relative" rAng="0" ptsTypes="AA">
                                      <p:cBhvr>
                                        <p:cTn id="134" dur="7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3.7037E-6 L -2.70833E-6 0.03541 " pathEditMode="relative" rAng="0" ptsTypes="AA">
                                      <p:cBhvr>
                                        <p:cTn id="139" dur="7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0833E-6 3.7037E-6 L -2.70833E-6 0.03541 " pathEditMode="relative" rAng="0" ptsTypes="AA">
                                      <p:cBhvr>
                                        <p:cTn id="144" dur="7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81" grpId="0" animBg="1"/>
      <p:bldP spid="81" grpId="1" animBg="1"/>
      <p:bldP spid="82" grpId="0" animBg="1"/>
      <p:bldP spid="82" grpId="1" animBg="1"/>
      <p:bldP spid="84" grpId="0"/>
      <p:bldP spid="84" grpId="1"/>
      <p:bldP spid="85" grpId="0" animBg="1"/>
      <p:bldP spid="85" grpId="1" animBg="1"/>
      <p:bldP spid="87" grpId="0"/>
      <p:bldP spid="87" grpId="1"/>
      <p:bldP spid="89" grpId="0"/>
      <p:bldP spid="89" grpId="1"/>
      <p:bldP spid="91" grpId="0"/>
      <p:bldP spid="91" grpId="1"/>
      <p:bldP spid="93" grpId="0"/>
      <p:bldP spid="93" grpId="1"/>
      <p:bldP spid="95" grpId="0"/>
      <p:bldP spid="95" grpId="1"/>
      <p:bldP spid="97" grpId="0"/>
      <p:bldP spid="97" grpId="1"/>
      <p:bldP spid="99" grpId="0"/>
      <p:bldP spid="99" grpId="1"/>
      <p:bldP spid="100" grpId="0" animBg="1"/>
      <p:bldP spid="100" grpId="1" animBg="1"/>
      <p:bldP spid="103" grpId="0" animBg="1"/>
      <p:bldP spid="103" grpId="1" animBg="1"/>
      <p:bldP spid="106" grpId="0" animBg="1"/>
      <p:bldP spid="106" grpId="1" animBg="1"/>
      <p:bldP spid="107" grpId="0"/>
      <p:bldP spid="10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3375B-68F7-7D81-0F36-065B4CE9B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296C-8F47-5143-5832-6887BF31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Foundry - Overview</a:t>
            </a:r>
            <a:br>
              <a:rPr lang="en-US" dirty="0"/>
            </a:br>
            <a:r>
              <a:rPr lang="en-US" sz="3200" dirty="0"/>
              <a:t>What is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9A98-17B2-1127-C1F8-731B9CCE5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Responsible AI</a:t>
            </a:r>
          </a:p>
          <a:p>
            <a:pPr lvl="1"/>
            <a:r>
              <a:rPr lang="en-US" dirty="0"/>
              <a:t>Content Safety</a:t>
            </a:r>
          </a:p>
          <a:p>
            <a:pPr lvl="1"/>
            <a:r>
              <a:rPr lang="en-US" dirty="0"/>
              <a:t>Input &amp; Output filters</a:t>
            </a:r>
          </a:p>
          <a:p>
            <a:pPr lvl="1"/>
            <a:r>
              <a:rPr lang="en-US" dirty="0"/>
              <a:t>Safety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D8D3E-E4AC-3121-424A-B2F3043B5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C16C3-F02B-CBCE-928E-2901D4FFD19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479E4-E8FE-D78B-7ACC-2F33210DE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4017780868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E2A7-EF3D-DF9F-6C1D-5102EB3FA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5E5D1769-7068-83BB-7AB9-3ADE3414016A}"/>
              </a:ext>
            </a:extLst>
          </p:cNvPr>
          <p:cNvSpPr txBox="1">
            <a:spLocks/>
          </p:cNvSpPr>
          <p:nvPr/>
        </p:nvSpPr>
        <p:spPr bwMode="auto">
          <a:xfrm>
            <a:off x="1534585" y="152401"/>
            <a:ext cx="10390716" cy="73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400" dirty="0" smtClean="0">
                <a:solidFill>
                  <a:srgbClr val="3399F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Microsoft Foundry Overview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B460117B-14E5-25F9-0B0F-84023733A44C}"/>
              </a:ext>
            </a:extLst>
          </p:cNvPr>
          <p:cNvSpPr txBox="1">
            <a:spLocks/>
          </p:cNvSpPr>
          <p:nvPr/>
        </p:nvSpPr>
        <p:spPr bwMode="auto">
          <a:xfrm>
            <a:off x="941264" y="6553200"/>
            <a:ext cx="10390716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400" dirty="0" smtClean="0">
                <a:solidFill>
                  <a:srgbClr val="3399F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3399FF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79" name="Footer Placeholder 4">
            <a:extLst>
              <a:ext uri="{FF2B5EF4-FFF2-40B4-BE49-F238E27FC236}">
                <a16:creationId xmlns:a16="http://schemas.microsoft.com/office/drawing/2014/main" id="{CE3EBC37-7F60-1C14-1F09-C6BDDD0E673C}"/>
              </a:ext>
            </a:extLst>
          </p:cNvPr>
          <p:cNvSpPr txBox="1">
            <a:spLocks/>
          </p:cNvSpPr>
          <p:nvPr/>
        </p:nvSpPr>
        <p:spPr>
          <a:xfrm>
            <a:off x="1320800" y="6553200"/>
            <a:ext cx="10058400" cy="2333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CSCI E-94 Joseph Ficara Version 2.0.3 - Courtesy Microsoft Ignite BRK103.pptx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F26489D-6787-FDF5-E319-D3F698F936D1}"/>
              </a:ext>
            </a:extLst>
          </p:cNvPr>
          <p:cNvSpPr txBox="1">
            <a:spLocks/>
          </p:cNvSpPr>
          <p:nvPr/>
        </p:nvSpPr>
        <p:spPr>
          <a:xfrm>
            <a:off x="588263" y="1411330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>
                <a:solidFill>
                  <a:srgbClr val="FFFFFF"/>
                </a:solidFill>
                <a:latin typeface="Segoe UI Semibold"/>
              </a:rPr>
              <a:t>Azure AI Content Safety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6088D8-1D57-38E3-1955-AC4AC9DAD706}"/>
              </a:ext>
            </a:extLst>
          </p:cNvPr>
          <p:cNvSpPr txBox="1"/>
          <p:nvPr/>
        </p:nvSpPr>
        <p:spPr>
          <a:xfrm>
            <a:off x="794570" y="4422214"/>
            <a:ext cx="2246470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993">
                      <a:srgbClr val="FFFFFF"/>
                    </a:gs>
                    <a:gs pos="2028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Harm categories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137318-CFF6-56B9-2115-0704B6E32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547045" y="3325226"/>
            <a:ext cx="741520" cy="741520"/>
          </a:xfrm>
          <a:prstGeom prst="ellipse">
            <a:avLst/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98168E-FAD5-9F3F-2A47-E67C07C07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428" y="3458609"/>
            <a:ext cx="474754" cy="474754"/>
          </a:xfrm>
          <a:prstGeom prst="rect">
            <a:avLst/>
          </a:prstGeom>
          <a:effectLst>
            <a:outerShdw blurRad="63500" dist="63500" dir="2700000" algn="ctr" rotWithShape="0">
              <a:srgbClr val="454142">
                <a:alpha val="2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303D81-17F2-413B-4270-130E93D6557C}"/>
              </a:ext>
            </a:extLst>
          </p:cNvPr>
          <p:cNvSpPr txBox="1"/>
          <p:nvPr/>
        </p:nvSpPr>
        <p:spPr>
          <a:xfrm>
            <a:off x="3581048" y="4422214"/>
            <a:ext cx="2246470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6993">
                      <a:srgbClr val="FFFFFF"/>
                    </a:gs>
                    <a:gs pos="2028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Groundedness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993">
                      <a:srgbClr val="FFFFFF"/>
                    </a:gs>
                    <a:gs pos="2028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detection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BC0016-D4BB-F187-9C24-084E91755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33523" y="3325226"/>
            <a:ext cx="741520" cy="741520"/>
          </a:xfrm>
          <a:prstGeom prst="ellipse">
            <a:avLst/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err="1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74AE65B-4382-6FB1-0FF1-ECC306F68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2320" y="3474023"/>
            <a:ext cx="443926" cy="443926"/>
          </a:xfrm>
          <a:prstGeom prst="rect">
            <a:avLst/>
          </a:prstGeom>
          <a:effectLst>
            <a:outerShdw blurRad="63500" dist="63500" dir="2700000" algn="ctr" rotWithShape="0">
              <a:srgbClr val="454142">
                <a:alpha val="20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04225D-E6EF-05DB-9D41-7A4453096D0C}"/>
              </a:ext>
            </a:extLst>
          </p:cNvPr>
          <p:cNvSpPr txBox="1"/>
          <p:nvPr/>
        </p:nvSpPr>
        <p:spPr>
          <a:xfrm>
            <a:off x="6601994" y="4422214"/>
            <a:ext cx="1777535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993">
                      <a:srgbClr val="FFFFFF"/>
                    </a:gs>
                    <a:gs pos="2028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Prompt shields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7E1F9C-15B8-FA61-D63A-044A6D82B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20001" y="3325226"/>
            <a:ext cx="741520" cy="741520"/>
          </a:xfrm>
          <a:prstGeom prst="ellipse">
            <a:avLst/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err="1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+mn-cs"/>
            </a:endParaRPr>
          </a:p>
        </p:txBody>
      </p:sp>
      <p:sp>
        <p:nvSpPr>
          <p:cNvPr id="27" name="Graphic 32">
            <a:extLst>
              <a:ext uri="{FF2B5EF4-FFF2-40B4-BE49-F238E27FC236}">
                <a16:creationId xmlns:a16="http://schemas.microsoft.com/office/drawing/2014/main" id="{C3C62FF6-B990-6CF2-F800-F2C238198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9061" y="3505206"/>
            <a:ext cx="343400" cy="381560"/>
          </a:xfrm>
          <a:custGeom>
            <a:avLst/>
            <a:gdLst>
              <a:gd name="connsiteX0" fmla="*/ 0 w 1274445"/>
              <a:gd name="connsiteY0" fmla="*/ 265509 h 1416066"/>
              <a:gd name="connsiteX1" fmla="*/ 53102 w 1274445"/>
              <a:gd name="connsiteY1" fmla="*/ 212408 h 1416066"/>
              <a:gd name="connsiteX2" fmla="*/ 605361 w 1274445"/>
              <a:gd name="connsiteY2" fmla="*/ 10620 h 1416066"/>
              <a:gd name="connsiteX3" fmla="*/ 669084 w 1274445"/>
              <a:gd name="connsiteY3" fmla="*/ 10620 h 1416066"/>
              <a:gd name="connsiteX4" fmla="*/ 1221343 w 1274445"/>
              <a:gd name="connsiteY4" fmla="*/ 212408 h 1416066"/>
              <a:gd name="connsiteX5" fmla="*/ 1274445 w 1274445"/>
              <a:gd name="connsiteY5" fmla="*/ 265509 h 1416066"/>
              <a:gd name="connsiteX6" fmla="*/ 1274445 w 1274445"/>
              <a:gd name="connsiteY6" fmla="*/ 637223 h 1416066"/>
              <a:gd name="connsiteX7" fmla="*/ 656693 w 1274445"/>
              <a:gd name="connsiteY7" fmla="*/ 1412368 h 1416066"/>
              <a:gd name="connsiteX8" fmla="*/ 617752 w 1274445"/>
              <a:gd name="connsiteY8" fmla="*/ 1412368 h 1416066"/>
              <a:gd name="connsiteX9" fmla="*/ 0 w 1274445"/>
              <a:gd name="connsiteY9" fmla="*/ 637223 h 1416066"/>
              <a:gd name="connsiteX10" fmla="*/ 0 w 1274445"/>
              <a:gd name="connsiteY10" fmla="*/ 265509 h 141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74445" h="1416066">
                <a:moveTo>
                  <a:pt x="0" y="265509"/>
                </a:moveTo>
                <a:cubicBezTo>
                  <a:pt x="0" y="236182"/>
                  <a:pt x="23775" y="212408"/>
                  <a:pt x="53102" y="212408"/>
                </a:cubicBezTo>
                <a:cubicBezTo>
                  <a:pt x="241649" y="212408"/>
                  <a:pt x="425381" y="145641"/>
                  <a:pt x="605361" y="10620"/>
                </a:cubicBezTo>
                <a:cubicBezTo>
                  <a:pt x="624242" y="-3540"/>
                  <a:pt x="650203" y="-3540"/>
                  <a:pt x="669084" y="10620"/>
                </a:cubicBezTo>
                <a:cubicBezTo>
                  <a:pt x="849064" y="145641"/>
                  <a:pt x="1032796" y="212408"/>
                  <a:pt x="1221343" y="212408"/>
                </a:cubicBezTo>
                <a:cubicBezTo>
                  <a:pt x="1250671" y="212408"/>
                  <a:pt x="1274445" y="236182"/>
                  <a:pt x="1274445" y="265509"/>
                </a:cubicBezTo>
                <a:lnTo>
                  <a:pt x="1274445" y="637223"/>
                </a:lnTo>
                <a:cubicBezTo>
                  <a:pt x="1274445" y="991306"/>
                  <a:pt x="1065011" y="1251505"/>
                  <a:pt x="656693" y="1412368"/>
                </a:cubicBezTo>
                <a:cubicBezTo>
                  <a:pt x="644181" y="1417299"/>
                  <a:pt x="630264" y="1417299"/>
                  <a:pt x="617752" y="1412368"/>
                </a:cubicBezTo>
                <a:cubicBezTo>
                  <a:pt x="209434" y="1251505"/>
                  <a:pt x="0" y="991235"/>
                  <a:pt x="0" y="637223"/>
                </a:cubicBezTo>
                <a:lnTo>
                  <a:pt x="0" y="265509"/>
                </a:lnTo>
                <a:close/>
              </a:path>
            </a:pathLst>
          </a:custGeom>
          <a:solidFill>
            <a:srgbClr val="FFFFFF"/>
          </a:solidFill>
          <a:ln w="63897" cap="flat">
            <a:noFill/>
            <a:prstDash val="solid"/>
            <a:miter/>
          </a:ln>
          <a:effectLst>
            <a:outerShdw blurRad="63500" dist="63500" dir="2700000" algn="ctr" rotWithShape="0">
              <a:srgbClr val="454142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895A71-F64A-0F89-CF10-2B1DB5BFBEC0}"/>
              </a:ext>
            </a:extLst>
          </p:cNvPr>
          <p:cNvSpPr txBox="1"/>
          <p:nvPr/>
        </p:nvSpPr>
        <p:spPr>
          <a:xfrm>
            <a:off x="9229473" y="4422214"/>
            <a:ext cx="2095534" cy="110799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993">
                      <a:srgbClr val="FFFFFF"/>
                    </a:gs>
                    <a:gs pos="2028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Protected material detection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DE8EDD-B841-D51D-83B4-F87861FFC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906480" y="3325226"/>
            <a:ext cx="741520" cy="741520"/>
          </a:xfrm>
          <a:prstGeom prst="ellipse">
            <a:avLst/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400000" algn="tl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err="1">
              <a:ln>
                <a:noFill/>
              </a:ln>
              <a:gradFill>
                <a:gsLst>
                  <a:gs pos="23776">
                    <a:srgbClr val="FFFFFF"/>
                  </a:gs>
                  <a:gs pos="42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A0C9A45D-0F5F-C861-A7E6-1B2F2F5A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9434" y="3457670"/>
            <a:ext cx="455613" cy="455613"/>
          </a:xfrm>
          <a:prstGeom prst="rect">
            <a:avLst/>
          </a:prstGeom>
          <a:effectLst>
            <a:outerShdw blurRad="63500" dist="63500" dir="2700000" algn="ctr" rotWithShape="0">
              <a:srgbClr val="454142">
                <a:alpha val="20000"/>
              </a:srgbClr>
            </a:outerShdw>
          </a:effectLst>
        </p:spPr>
      </p:pic>
      <p:sp>
        <p:nvSpPr>
          <p:cNvPr id="31" name="Rounded Rectangle 14">
            <a:extLst>
              <a:ext uri="{FF2B5EF4-FFF2-40B4-BE49-F238E27FC236}">
                <a16:creationId xmlns:a16="http://schemas.microsoft.com/office/drawing/2014/main" id="{3B26F025-0135-3753-B5EE-CBB40B528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2914650"/>
            <a:ext cx="2659085" cy="30289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" name="Rounded Rectangle 15">
            <a:extLst>
              <a:ext uri="{FF2B5EF4-FFF2-40B4-BE49-F238E27FC236}">
                <a16:creationId xmlns:a16="http://schemas.microsoft.com/office/drawing/2014/main" id="{FDB08D24-E9E2-7916-F9C9-40AB0869B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74741" y="2914650"/>
            <a:ext cx="2659085" cy="30289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Rounded Rectangle 16">
            <a:extLst>
              <a:ext uri="{FF2B5EF4-FFF2-40B4-BE49-F238E27FC236}">
                <a16:creationId xmlns:a16="http://schemas.microsoft.com/office/drawing/2014/main" id="{A835FB3F-792C-3345-6EC3-3A969F794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61219" y="2914650"/>
            <a:ext cx="2659085" cy="30289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4" name="Rounded Rectangle 18">
            <a:extLst>
              <a:ext uri="{FF2B5EF4-FFF2-40B4-BE49-F238E27FC236}">
                <a16:creationId xmlns:a16="http://schemas.microsoft.com/office/drawing/2014/main" id="{74DF81E8-505A-6850-B23F-A863CA6F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47698" y="2914650"/>
            <a:ext cx="2659085" cy="30289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128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-2.22222E-6 L -1.66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-4.44444E-6 L -1.666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-2.22222E-6 L 2.70833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-4.44444E-6 L 2.708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2.22222E-6 L -2.916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4.44444E-6 L -2.91667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-2.22222E-6 L 1.45833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E-6 2.22222E-6 L 1.25E-6 0.03541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2.59259E-6 L 0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2.59259E-6 L 0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2.59259E-6 L 0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2.59259E-6 L 0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2.22222E-6 L -2.91667E-6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-1.85185E-6 L 1.45833E-6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-2.22222E-6 L -1.66667E-6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0833E-6 -2.22222E-6 L 2.70833E-6 0.03542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 animBg="1"/>
      <p:bldP spid="20" grpId="1" animBg="1"/>
      <p:bldP spid="22" grpId="0"/>
      <p:bldP spid="22" grpId="1"/>
      <p:bldP spid="23" grpId="0" animBg="1"/>
      <p:bldP spid="23" grpId="1" animBg="1"/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Foundry - 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972769349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E2811-0FFC-8C0F-021B-636E63E84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BE09-D0C2-71D9-46C8-60BB29A7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Foundry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172B-4B60-C75E-992B-7B0BAEF90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First </a:t>
            </a:r>
            <a:r>
              <a:rPr lang="en-US" dirty="0"/>
              <a:t>register the </a:t>
            </a:r>
            <a:r>
              <a:rPr lang="en-US" b="1" dirty="0" err="1"/>
              <a:t>microsoft.insights</a:t>
            </a:r>
            <a:r>
              <a:rPr lang="en-US" dirty="0"/>
              <a:t> resource provider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D366-C56A-8AD7-89B1-260C6D621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7B998-3EE7-AEDE-2257-D5F2138C1F1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E6A1CC-E34B-CFEA-8B26-ADDA6A254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C3C309-1B7D-0392-F179-77D0A8A9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70" y="2438400"/>
            <a:ext cx="5558133" cy="3793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64553D-75AD-708D-63FD-892E568E0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375" y="2362200"/>
            <a:ext cx="3368332" cy="1318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6E87AD-C863-6D26-5ECD-415F2136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68" y="3698159"/>
            <a:ext cx="4537971" cy="238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02471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0B8B-2DF8-C8F4-F2AC-03239E14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Foundry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290DB-E0BC-8E24-09ED-5621C9764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Next: </a:t>
            </a:r>
            <a:r>
              <a:rPr lang="en-US" dirty="0"/>
              <a:t>Navigate to </a:t>
            </a:r>
            <a:r>
              <a:rPr lang="en-US" b="1" dirty="0"/>
              <a:t>Home</a:t>
            </a:r>
            <a:r>
              <a:rPr lang="en-US" dirty="0"/>
              <a:t> and choose Foundry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FC5B4-B779-C2F9-CD45-7561F7907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17947-9F73-FAAD-3C81-21436D0AE05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A74E1-14EB-6A64-A3AE-9AE8B8629D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71CF8-643F-A7E9-8C0A-55B071C7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86000"/>
            <a:ext cx="2347163" cy="1280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BB3797-8361-7B33-7CAE-2C291FAE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37" y="3977862"/>
            <a:ext cx="10966130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19531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FE778-1734-9957-65FA-8FEB95D81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Foundry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80676-E310-DF22-B964-A756B37BB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835" y="1676400"/>
            <a:ext cx="4158756" cy="3352800"/>
          </a:xfrm>
        </p:spPr>
        <p:txBody>
          <a:bodyPr/>
          <a:lstStyle/>
          <a:p>
            <a:r>
              <a:rPr lang="en-US" dirty="0"/>
              <a:t>Fill out the card</a:t>
            </a:r>
          </a:p>
          <a:p>
            <a:pPr lvl="1"/>
            <a:r>
              <a:rPr lang="en-US" dirty="0"/>
              <a:t>Resource group, </a:t>
            </a:r>
          </a:p>
          <a:p>
            <a:pPr lvl="1"/>
            <a:r>
              <a:rPr lang="en-US" dirty="0"/>
              <a:t>Name </a:t>
            </a:r>
          </a:p>
          <a:p>
            <a:pPr lvl="1"/>
            <a:r>
              <a:rPr lang="en-US" dirty="0"/>
              <a:t>Region </a:t>
            </a:r>
          </a:p>
          <a:p>
            <a:pPr lvl="2"/>
            <a:r>
              <a:rPr lang="en-US" dirty="0"/>
              <a:t>East US2 </a:t>
            </a:r>
          </a:p>
          <a:p>
            <a:pPr lvl="3"/>
            <a:r>
              <a:rPr lang="en-US" dirty="0"/>
              <a:t>Newer models</a:t>
            </a:r>
          </a:p>
          <a:p>
            <a:pPr lvl="1"/>
            <a:r>
              <a:rPr lang="en-US" dirty="0"/>
              <a:t>Default project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38288-86D1-EE2F-C817-85F244D54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FCE7A-7B38-DD7E-53B9-F7701BD84AA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C5BDB-892A-F488-72EC-C912F45CC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2F2DEE-325C-D3E0-764C-5831DD06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590" y="1752600"/>
            <a:ext cx="6497178" cy="46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45622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8D90B-EA44-F128-E349-45F1B17C5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AEA5-9690-194D-4B4A-CF2E9782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Foundry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CCAF-376D-6734-B971-935C35E1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835" y="1676400"/>
            <a:ext cx="4158756" cy="3352800"/>
          </a:xfrm>
        </p:spPr>
        <p:txBody>
          <a:bodyPr/>
          <a:lstStyle/>
          <a:p>
            <a:r>
              <a:rPr lang="en-US" dirty="0"/>
              <a:t>Setup </a:t>
            </a:r>
            <a:r>
              <a:rPr lang="en-US" dirty="0" err="1"/>
              <a:t>KeyVault</a:t>
            </a:r>
            <a:endParaRPr lang="en-US" dirty="0"/>
          </a:p>
          <a:p>
            <a:pPr lvl="1"/>
            <a:r>
              <a:rPr lang="en-US" dirty="0"/>
              <a:t>Create new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229DF-49F9-7865-90DC-E431362F9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298FE-2E0B-352E-4928-F4228FCC39F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64436-9D2B-C1B1-2D33-0FC99534D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8735B-C802-3441-9397-8F4A3EC9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752600"/>
            <a:ext cx="6324600" cy="45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04976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5CFFA-FFA0-DCB0-7CAF-A749D08BB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2743-B50D-8B4E-5C2F-967B9BD9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Foundry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65094-04C2-A102-F78A-2A04988CF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835" y="1676400"/>
            <a:ext cx="4158756" cy="3352800"/>
          </a:xfrm>
        </p:spPr>
        <p:txBody>
          <a:bodyPr/>
          <a:lstStyle/>
          <a:p>
            <a:r>
              <a:rPr lang="en-US" dirty="0"/>
              <a:t>Setup </a:t>
            </a:r>
            <a:r>
              <a:rPr lang="en-US" dirty="0" err="1"/>
              <a:t>KeyVault</a:t>
            </a:r>
            <a:endParaRPr lang="en-US" dirty="0"/>
          </a:p>
          <a:p>
            <a:pPr lvl="1"/>
            <a:r>
              <a:rPr lang="en-US" dirty="0"/>
              <a:t>Create new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856AF-08F9-F659-D294-D5D13CED1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768F9-3D04-3F3B-49C0-D72194F0166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7F603-DD0F-139B-DBC4-72741FCAD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4876FB-04C5-D44A-88FD-673AEAEE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652937"/>
            <a:ext cx="6254809" cy="44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9989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34402-1E2B-AB19-6C1D-5DD1E4B3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8D1E8-5CFF-A5D4-00C1-638B8428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Foundry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7222A-A6FF-373C-F581-320B5B6DE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835" y="1676400"/>
            <a:ext cx="4158756" cy="3352800"/>
          </a:xfrm>
        </p:spPr>
        <p:txBody>
          <a:bodyPr/>
          <a:lstStyle/>
          <a:p>
            <a:r>
              <a:rPr lang="en-US" dirty="0"/>
              <a:t>Setup </a:t>
            </a:r>
          </a:p>
          <a:p>
            <a:pPr lvl="1"/>
            <a:r>
              <a:rPr lang="en-US" dirty="0"/>
              <a:t>App Insights</a:t>
            </a:r>
          </a:p>
          <a:p>
            <a:r>
              <a:rPr lang="en-US" dirty="0"/>
              <a:t>Click </a:t>
            </a:r>
          </a:p>
          <a:p>
            <a:pPr lvl="1"/>
            <a:r>
              <a:rPr lang="en-US" dirty="0"/>
              <a:t>Review &amp; create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A972B-5E0A-7793-AF36-128C651FE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AC6D6-1F5D-3847-D23B-D5F2EC9872E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C9192-DFCF-9E74-5D27-2A2231031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657DE-6A8E-7007-ACCC-E3C48683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295400"/>
            <a:ext cx="705028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68412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Foundry</a:t>
            </a:r>
          </a:p>
          <a:p>
            <a:pPr lvl="1"/>
            <a:r>
              <a:rPr lang="en-US" dirty="0"/>
              <a:t>Overview</a:t>
            </a:r>
          </a:p>
          <a:p>
            <a:pPr lvl="2"/>
            <a:r>
              <a:rPr lang="en-US" dirty="0"/>
              <a:t>What is it?</a:t>
            </a:r>
          </a:p>
          <a:p>
            <a:pPr lvl="2"/>
            <a:r>
              <a:rPr lang="en-US" dirty="0"/>
              <a:t>Why do you care?</a:t>
            </a:r>
          </a:p>
          <a:p>
            <a:pPr lvl="2"/>
            <a:r>
              <a:rPr lang="en-US" dirty="0"/>
              <a:t>Essentials</a:t>
            </a:r>
          </a:p>
          <a:p>
            <a:pPr lvl="1"/>
            <a:r>
              <a:rPr lang="en-US" dirty="0"/>
              <a:t>Configuring in Azure</a:t>
            </a:r>
          </a:p>
          <a:p>
            <a:pPr lvl="1"/>
            <a:r>
              <a:rPr lang="en-US" dirty="0"/>
              <a:t>Simple Chatbot</a:t>
            </a:r>
          </a:p>
          <a:p>
            <a:pPr lvl="1"/>
            <a:r>
              <a:rPr lang="en-US" dirty="0"/>
              <a:t>Structured Output JSON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735473293"/>
      </p:ext>
    </p:extLst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F2FB7-75A7-E8DA-2007-D424042BD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25E8-AE70-2056-223C-CF1DC8CE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Foundry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C8C1B-A1C4-8F30-D0D5-0269E2A97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834" y="1676400"/>
            <a:ext cx="8733365" cy="2816627"/>
          </a:xfrm>
        </p:spPr>
        <p:txBody>
          <a:bodyPr/>
          <a:lstStyle/>
          <a:p>
            <a:r>
              <a:rPr lang="en-US" dirty="0"/>
              <a:t>Review &amp; Create - Accepts defaults for: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Identify</a:t>
            </a:r>
          </a:p>
          <a:p>
            <a:pPr lvl="1"/>
            <a:r>
              <a:rPr lang="en-US" dirty="0"/>
              <a:t>Encryption</a:t>
            </a:r>
          </a:p>
          <a:p>
            <a:pPr lvl="1"/>
            <a:r>
              <a:rPr lang="en-US" dirty="0"/>
              <a:t>Tags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3CA1-2CBA-519D-A621-F76C9135B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B875E0-59EC-4B9C-ED15-55409F0D8B0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D5E859-5109-3C4C-744C-632569457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28F47F-5BF3-BAE1-EA19-2B9EA906E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268771"/>
            <a:ext cx="4238149" cy="2168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6ABDF-669E-BCFE-470A-37F60592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526771"/>
            <a:ext cx="3589318" cy="1910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AE2AD8-6E23-0D8D-3B45-954B4D215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493027"/>
            <a:ext cx="4159357" cy="176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62206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94FCA-227E-291F-032C-0CCEBD254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775F-DC63-F2E5-3F4D-D86623F5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Foundry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A3BAF-74F2-4BEA-E0FE-C18B8943D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835" y="1676400"/>
            <a:ext cx="3551766" cy="990600"/>
          </a:xfrm>
        </p:spPr>
        <p:txBody>
          <a:bodyPr/>
          <a:lstStyle/>
          <a:p>
            <a:r>
              <a:rPr lang="en-US" dirty="0"/>
              <a:t>Review Summary</a:t>
            </a:r>
          </a:p>
          <a:p>
            <a:pPr lvl="1"/>
            <a:r>
              <a:rPr lang="en-US" dirty="0"/>
              <a:t>Click Create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C389A-56BD-6164-53E1-EFC68F5FE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2C25C-378E-4B86-FBC7-E0E9B3D84BF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A42C8-AB9F-D825-6D6C-1048C616B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BEF73D-C629-FC8A-611E-6064CCEE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67" y="1524000"/>
            <a:ext cx="3728375" cy="49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16902"/>
      </p:ext>
    </p:extLst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A89BC-5ABD-E451-D4CC-B65CBE85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in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219C4-6879-887E-1866-97BDD8F74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17" y="1676400"/>
            <a:ext cx="10363200" cy="609600"/>
          </a:xfrm>
        </p:spPr>
        <p:txBody>
          <a:bodyPr/>
          <a:lstStyle/>
          <a:p>
            <a:r>
              <a:rPr lang="en-US" dirty="0"/>
              <a:t>Once deployed navigate to the Foundry UI</a:t>
            </a:r>
          </a:p>
          <a:p>
            <a:pPr lvl="1"/>
            <a:r>
              <a:rPr lang="en-US" dirty="0"/>
              <a:t>Pick your foundry instance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B91AB-CABA-79E5-6EDE-8B93F296E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D590D-D1E9-FEE3-1E0A-84732AD4CE2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4E122-C4D5-C209-2DA9-30C71F14A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A5C0C6-692A-70B9-D03C-ED0FDBD3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6" y="2895600"/>
            <a:ext cx="4099915" cy="15850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BC075C-F8E8-4736-859E-2056EEFD6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780969"/>
            <a:ext cx="4945921" cy="343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8829"/>
      </p:ext>
    </p:extLst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DB361-3B0D-531C-9970-431F659F5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C0CC-AF23-4CC9-2224-C23C291B4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in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225BD-E24F-3FCE-35FE-659E9181A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17" y="1676400"/>
            <a:ext cx="10363200" cy="1058996"/>
          </a:xfrm>
        </p:spPr>
        <p:txBody>
          <a:bodyPr/>
          <a:lstStyle/>
          <a:p>
            <a:r>
              <a:rPr lang="en-US" dirty="0"/>
              <a:t>Deploy a model</a:t>
            </a:r>
          </a:p>
          <a:p>
            <a:pPr lvl="1"/>
            <a:r>
              <a:rPr lang="en-US" dirty="0"/>
              <a:t>Pick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gpt-5-mini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23E95-430B-28F6-0FDE-1AEF30F8A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851C6-9129-0BEF-92B5-3DE879CBE2A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3AD36-56AE-9CCE-CF44-867D1D35C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4F50BD-64A8-CDFD-6AD6-0990CA841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16" y="2776224"/>
            <a:ext cx="3040597" cy="36551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793D4-6CDE-B7AF-163E-A2D0521C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099" y="2780651"/>
            <a:ext cx="2857701" cy="3691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E4647E-99F4-0E1C-F8D9-1F1E243EF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100" y="2776224"/>
            <a:ext cx="4813257" cy="3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00194"/>
      </p:ext>
    </p:extLst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706A6-0149-37A4-B3EF-5FC2CB028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7C27-2952-7E51-FC90-86EF3F7B5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in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70296-383B-D2FD-F53A-3A0A2D37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17" y="1676400"/>
            <a:ext cx="10363200" cy="1058996"/>
          </a:xfrm>
        </p:spPr>
        <p:txBody>
          <a:bodyPr/>
          <a:lstStyle/>
          <a:p>
            <a:r>
              <a:rPr lang="en-US" dirty="0"/>
              <a:t>Deploy a model</a:t>
            </a:r>
          </a:p>
          <a:p>
            <a:pPr lvl="1"/>
            <a:r>
              <a:rPr lang="en-US" dirty="0"/>
              <a:t>Enter a Deployment Name</a:t>
            </a:r>
          </a:p>
          <a:p>
            <a:pPr lvl="1"/>
            <a:r>
              <a:rPr lang="en-US" dirty="0"/>
              <a:t>Choose a deployment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0474D-B934-CBC3-90F7-5812C178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6D57-B554-1B0F-A612-08DCC43D447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D26ED-18F4-12B4-8BDB-B5F0A70B7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B297FC-5718-C0E5-6EC5-724B9B8A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9" y="1245947"/>
            <a:ext cx="5438921" cy="519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06919"/>
      </p:ext>
    </p:extLst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C56E-95CD-CE57-33C3-661F228F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B09A3-5E44-DD6E-13A3-48DA08950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17" y="1676400"/>
            <a:ext cx="10363200" cy="762000"/>
          </a:xfrm>
        </p:spPr>
        <p:txBody>
          <a:bodyPr/>
          <a:lstStyle/>
          <a:p>
            <a:r>
              <a:rPr lang="en-US" dirty="0"/>
              <a:t>You can now experiment in the playground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4CE69-5732-BE81-F166-105A364A2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D593C-4B87-44E0-1331-2048DB0EC6D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DD397-6254-122F-B752-81E09F21F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0FB95-247C-A939-B342-07483095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66667"/>
            <a:ext cx="8280400" cy="437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66196"/>
      </p:ext>
    </p:extLst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A42078-A865-1634-7E8C-C4510FC890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Microsoft Foundry, Project &amp; Test deployment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BC69C9-3C7B-9673-F585-5845D8EA3A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Azure Portal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111E9-9152-783C-4D1D-71DD62C61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F40B0-D069-BE97-FD59-CCA73F0267A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B933B-D759-5C5B-0100-759350F3C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329102554"/>
      </p:ext>
    </p:extLst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in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845259242"/>
      </p:ext>
    </p:extLst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A76739-4B8E-4FB9-A739-ED6D41E8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Code!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18D89-9E42-4A49-B632-698A8DA8C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EA4A9-223E-4482-92CB-E510E2DD167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E6A6E-CD61-459A-BF22-83BBA9DE4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32F166-A451-476E-8FC4-D1420AF533D0}"/>
              </a:ext>
            </a:extLst>
          </p:cNvPr>
          <p:cNvGrpSpPr/>
          <p:nvPr/>
        </p:nvGrpSpPr>
        <p:grpSpPr>
          <a:xfrm>
            <a:off x="1708753" y="1371600"/>
            <a:ext cx="8755678" cy="4800600"/>
            <a:chOff x="184753" y="1371600"/>
            <a:chExt cx="8755678" cy="4800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8C646F-5EBD-444B-B8AF-6964E9C0F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53" y="1371600"/>
              <a:ext cx="8755678" cy="4800600"/>
            </a:xfrm>
            <a:prstGeom prst="rect">
              <a:avLst/>
            </a:prstGeom>
          </p:spPr>
        </p:pic>
        <p:pic>
          <p:nvPicPr>
            <p:cNvPr id="9" name="Graphic 8" descr="Internet Of Things outline">
              <a:extLst>
                <a:ext uri="{FF2B5EF4-FFF2-40B4-BE49-F238E27FC236}">
                  <a16:creationId xmlns:a16="http://schemas.microsoft.com/office/drawing/2014/main" id="{C8AFD000-6E12-4112-96A9-982254CF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81300" y="1638300"/>
              <a:ext cx="3581400" cy="358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551063"/>
      </p:ext>
    </p:extLst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Chatbot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Requirements:</a:t>
            </a:r>
          </a:p>
          <a:p>
            <a:pPr lvl="1"/>
            <a:r>
              <a:rPr lang="en-US" dirty="0"/>
              <a:t>Allow a caller to pass in a prompt</a:t>
            </a:r>
          </a:p>
          <a:p>
            <a:pPr lvl="2"/>
            <a:r>
              <a:rPr lang="en-US" dirty="0"/>
              <a:t>Using a POST request</a:t>
            </a:r>
          </a:p>
          <a:p>
            <a:pPr lvl="1"/>
            <a:r>
              <a:rPr lang="en-US" dirty="0"/>
              <a:t>Use an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SLM</a:t>
            </a:r>
            <a:r>
              <a:rPr lang="en-US" dirty="0"/>
              <a:t> to process the content of the prompt</a:t>
            </a:r>
          </a:p>
          <a:p>
            <a:pPr lvl="2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SLM</a:t>
            </a:r>
            <a:r>
              <a:rPr lang="en-US" dirty="0"/>
              <a:t> -&gt;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dirty="0"/>
              <a:t>mall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dirty="0"/>
              <a:t>anguage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dirty="0"/>
              <a:t>odel</a:t>
            </a:r>
          </a:p>
          <a:p>
            <a:pPr lvl="1"/>
            <a:r>
              <a:rPr lang="en-US" dirty="0"/>
              <a:t>Return the result from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SLM</a:t>
            </a:r>
          </a:p>
          <a:p>
            <a:pPr lvl="2"/>
            <a:r>
              <a:rPr lang="en-US" dirty="0"/>
              <a:t>To the caller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442096117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6753-484F-43D1-A605-AAC36F36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F6F48-554A-415A-9374-FC62C0193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04A7C-2DF7-4E3E-872F-843F35E3902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BE126-B06D-4D4F-B27B-F801DF45E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8" name="Graphic 7" descr="Binoculars outline">
            <a:extLst>
              <a:ext uri="{FF2B5EF4-FFF2-40B4-BE49-F238E27FC236}">
                <a16:creationId xmlns:a16="http://schemas.microsoft.com/office/drawing/2014/main" id="{05BEAD2E-78D8-42C9-9477-3125EFC81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0" y="1428750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36951"/>
      </p:ext>
    </p:extLst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82812-BAA7-482C-1409-496D54D1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846A4-A745-5E2D-B8AD-D0E33B1B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09375-56A6-1591-AFD4-F191D77F4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17" y="1676400"/>
            <a:ext cx="10363200" cy="752476"/>
          </a:xfrm>
        </p:spPr>
        <p:txBody>
          <a:bodyPr/>
          <a:lstStyle/>
          <a:p>
            <a:r>
              <a:rPr lang="en-US" dirty="0"/>
              <a:t>Nuget packages needed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03F30-7DBB-FB4A-1476-4C53D73657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F92E6-9C32-7457-71B4-C166812E22F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32C93-4D6C-F175-683A-13B952393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FD7602-F9C4-7236-61F0-39884EB00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2514521"/>
            <a:ext cx="10821338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25912"/>
      </p:ext>
    </p:extLst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C53F5-EDC7-6B75-000F-1AA97881C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02F8-0AE2-CD3F-6DE4-71E256EE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B83C7-A323-54F1-EC63-805F4DF6D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  <a:p>
            <a:pPr lvl="1"/>
            <a:r>
              <a:rPr lang="en-US" dirty="0"/>
              <a:t>Reads settings</a:t>
            </a:r>
          </a:p>
          <a:p>
            <a:pPr lvl="2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Uri </a:t>
            </a:r>
            <a:r>
              <a:rPr lang="en-US" dirty="0"/>
              <a:t>to your Azure OpenAI Service in the connected resources</a:t>
            </a:r>
          </a:p>
          <a:p>
            <a:pPr lvl="2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ApiKey</a:t>
            </a:r>
            <a:r>
              <a:rPr lang="en-US" dirty="0"/>
              <a:t> to access the model</a:t>
            </a:r>
          </a:p>
          <a:p>
            <a:pPr lvl="1"/>
            <a:r>
              <a:rPr lang="en-US" dirty="0"/>
              <a:t>Connect to a deployed 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 mini SLM</a:t>
            </a:r>
          </a:p>
          <a:p>
            <a:pPr lvl="2"/>
            <a:r>
              <a:rPr lang="en-US" dirty="0"/>
              <a:t>Using the settings defined by the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AISettings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/>
              <a:t>Passes the string provided in the body of the POST request</a:t>
            </a:r>
          </a:p>
          <a:p>
            <a:pPr lvl="2"/>
            <a:r>
              <a:rPr lang="en-US" dirty="0"/>
              <a:t>To 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SLM</a:t>
            </a:r>
          </a:p>
          <a:p>
            <a:pPr lvl="1"/>
            <a:r>
              <a:rPr lang="en-US" dirty="0"/>
              <a:t>Returns result from 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SLM</a:t>
            </a:r>
          </a:p>
          <a:p>
            <a:pPr lvl="2"/>
            <a:r>
              <a:rPr lang="en-US" dirty="0"/>
              <a:t>As the result of 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  <a:r>
              <a:rPr lang="en-US" dirty="0"/>
              <a:t> request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13CF9-50CE-39EC-6684-D63DE8EA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9FCDD-567A-5FFA-B068-B89BD66B633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F829E-4A30-B38A-F933-118149156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456284884"/>
      </p:ext>
    </p:extLst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6151A-7347-BEA8-143E-90AAE0607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1886-E916-3FFF-46B0-D66F96E3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EA264-B82B-3402-19FD-8CB0A9AB4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17" y="1676400"/>
            <a:ext cx="10363200" cy="1066800"/>
          </a:xfrm>
        </p:spPr>
        <p:txBody>
          <a:bodyPr/>
          <a:lstStyle/>
          <a:p>
            <a:r>
              <a:rPr lang="en-US" dirty="0"/>
              <a:t>URL and API Key</a:t>
            </a:r>
          </a:p>
          <a:p>
            <a:pPr lvl="1"/>
            <a:r>
              <a:rPr lang="en-US" dirty="0"/>
              <a:t>Be sure to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OpenAI to obtain the correct URL!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25996-BCA6-C8AE-9C36-9D1E3DDA4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952BC-F013-C7B1-C270-F113961DE93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303CB-6A13-B859-FD86-26AB8B375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17C43F-3F10-2771-2579-D0229DF1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743200"/>
            <a:ext cx="6553200" cy="37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36075"/>
      </p:ext>
    </p:extLst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C3C02-B691-BA3C-AF68-C8253C2AA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C702-C990-C40E-8585-7804CEA0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F29E-6140-BED3-3E25-45FF244AC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85" y="1676400"/>
            <a:ext cx="8944503" cy="4495800"/>
          </a:xfrm>
        </p:spPr>
        <p:txBody>
          <a:bodyPr/>
          <a:lstStyle/>
          <a:p>
            <a:r>
              <a:rPr lang="en-US" dirty="0"/>
              <a:t>How do you do it?</a:t>
            </a:r>
          </a:p>
          <a:p>
            <a:pPr lvl="1"/>
            <a:r>
              <a:rPr lang="en-US" dirty="0"/>
              <a:t>Get an instance of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IChatClient</a:t>
            </a:r>
            <a:endParaRPr lang="en-US" dirty="0"/>
          </a:p>
          <a:p>
            <a:pPr lvl="2"/>
            <a:r>
              <a:rPr lang="en-US" dirty="0"/>
              <a:t>Using dependency injection, in your controller's constructor</a:t>
            </a:r>
          </a:p>
          <a:p>
            <a:pPr lvl="1"/>
            <a:r>
              <a:rPr lang="en-US" dirty="0"/>
              <a:t>Create a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ChatOptions</a:t>
            </a:r>
            <a:endParaRPr lang="en-US" dirty="0"/>
          </a:p>
          <a:p>
            <a:pPr lvl="2"/>
            <a:r>
              <a:rPr lang="en-US" dirty="0"/>
              <a:t>Include settings to direct the SLM</a:t>
            </a:r>
          </a:p>
          <a:p>
            <a:pPr lvl="3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 (GPT 5 mini only accepts a Temperature of 1)</a:t>
            </a:r>
          </a:p>
          <a:p>
            <a:pPr lvl="4"/>
            <a:r>
              <a:rPr lang="en-US" dirty="0"/>
              <a:t>The randomness of the SLM/LLM's responses</a:t>
            </a:r>
          </a:p>
          <a:p>
            <a:pPr lvl="5"/>
            <a:r>
              <a:rPr lang="en-US" dirty="0"/>
              <a:t>Lower values = more deterministic</a:t>
            </a:r>
          </a:p>
          <a:p>
            <a:pPr lvl="5"/>
            <a:r>
              <a:rPr lang="en-US" dirty="0"/>
              <a:t>Higher values = increase creativity </a:t>
            </a:r>
          </a:p>
          <a:p>
            <a:pPr lvl="3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MaxOutputTokens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4"/>
            <a:r>
              <a:rPr lang="en-US" dirty="0"/>
              <a:t>Maximum number of tokens the SLM/LLM can generate in a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B636C-2691-5180-BAF6-0A21D3625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13D3A-D4C1-6A03-7568-874DBCE3412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6CB7B-168E-56B3-A4D0-595D269C1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394875361"/>
      </p:ext>
    </p:extLst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57DBE-86C6-02DA-7EFB-D495E453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F460-3EA1-F1B9-ED1A-C1DB36C9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AFBAE-83D1-89E2-8429-FAB41AC92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85" y="1676400"/>
            <a:ext cx="8944503" cy="4495800"/>
          </a:xfrm>
        </p:spPr>
        <p:txBody>
          <a:bodyPr/>
          <a:lstStyle/>
          <a:p>
            <a:pPr lvl="1"/>
            <a:r>
              <a:rPr lang="en-US" dirty="0"/>
              <a:t>Submit the prompt </a:t>
            </a:r>
          </a:p>
          <a:p>
            <a:pPr lvl="2"/>
            <a:r>
              <a:rPr lang="en-US" dirty="0"/>
              <a:t>Using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IChatClient</a:t>
            </a:r>
            <a:r>
              <a:rPr lang="en-US" dirty="0"/>
              <a:t> instance &amp;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GetResponseAsync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/>
              <a:t>method</a:t>
            </a:r>
          </a:p>
          <a:p>
            <a:pPr lvl="3"/>
            <a:r>
              <a:rPr lang="en-US" dirty="0"/>
              <a:t>Provide </a:t>
            </a:r>
          </a:p>
          <a:p>
            <a:pPr lvl="4"/>
            <a:r>
              <a:rPr lang="en-US" dirty="0"/>
              <a:t>The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ChatOptions</a:t>
            </a:r>
            <a:r>
              <a:rPr lang="en-US" sz="14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/>
              <a:t>instance</a:t>
            </a:r>
          </a:p>
          <a:p>
            <a:pPr lvl="4"/>
            <a:r>
              <a:rPr lang="en-US" dirty="0"/>
              <a:t>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prompt</a:t>
            </a:r>
            <a:r>
              <a:rPr lang="en-US" b="1" dirty="0"/>
              <a:t> </a:t>
            </a:r>
            <a:r>
              <a:rPr lang="en-US" dirty="0"/>
              <a:t>provided by the call to the REST API</a:t>
            </a:r>
          </a:p>
          <a:p>
            <a:pPr lvl="1"/>
            <a:r>
              <a:rPr lang="en-US" dirty="0"/>
              <a:t>Return the result from the SLM</a:t>
            </a:r>
          </a:p>
          <a:p>
            <a:pPr lvl="2"/>
            <a:r>
              <a:rPr lang="en-US" dirty="0"/>
              <a:t>To the caller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525D4-743A-15C3-6EFD-EBB2B5F05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92BF2-2F54-5D6F-E0D7-C0E807483FD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CBEDE-A1D9-BBAE-5E5B-436B8D523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908729668"/>
      </p:ext>
    </p:extLst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Chatbot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SimpleWebAPIChatDemoSolution.sln</a:t>
            </a:r>
          </a:p>
          <a:p>
            <a:r>
              <a:rPr lang="en-US" dirty="0"/>
              <a:t>   </a:t>
            </a:r>
            <a:r>
              <a:rPr lang="en-US" dirty="0" err="1"/>
              <a:t>SimpleWebAPIChatDemo.csproj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1254123249"/>
      </p:ext>
    </p:extLst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Output 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4585" y="1676400"/>
            <a:ext cx="8944503" cy="4495800"/>
          </a:xfrm>
        </p:spPr>
        <p:txBody>
          <a:bodyPr/>
          <a:lstStyle/>
          <a:p>
            <a:r>
              <a:rPr lang="en-US" dirty="0"/>
              <a:t>Why structured output?</a:t>
            </a:r>
          </a:p>
          <a:p>
            <a:pPr lvl="1"/>
            <a:r>
              <a:rPr lang="en-US" dirty="0"/>
              <a:t>Facilitates integration into your business logic</a:t>
            </a:r>
          </a:p>
          <a:p>
            <a:pPr lvl="1"/>
            <a:r>
              <a:rPr lang="en-US" dirty="0"/>
              <a:t>Makes it easier to deal with results</a:t>
            </a:r>
          </a:p>
          <a:p>
            <a:pPr lvl="2"/>
            <a:r>
              <a:rPr lang="en-US" dirty="0"/>
              <a:t>Strongly typed output</a:t>
            </a:r>
          </a:p>
          <a:p>
            <a:r>
              <a:rPr lang="en-US" dirty="0"/>
              <a:t>How do you do it?</a:t>
            </a:r>
          </a:p>
          <a:p>
            <a:pPr lvl="1"/>
            <a:r>
              <a:rPr lang="en-US" dirty="0"/>
              <a:t>Get an instance of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IChatClient</a:t>
            </a:r>
            <a:endParaRPr lang="en-US" dirty="0"/>
          </a:p>
          <a:p>
            <a:pPr lvl="2"/>
            <a:r>
              <a:rPr lang="en-US" dirty="0"/>
              <a:t>Using dependency injection</a:t>
            </a:r>
          </a:p>
          <a:p>
            <a:pPr lvl="3"/>
            <a:r>
              <a:rPr lang="en-US" dirty="0"/>
              <a:t>In your controller's constructor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4200054980"/>
      </p:ext>
    </p:extLst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0B03-77B4-C32A-3169-65F69DD55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AB93E-5FC5-BF38-D45C-8B0B8B7B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Output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DE5BE-24F0-59B1-F41B-82D038E18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6917" y="1676400"/>
            <a:ext cx="10363200" cy="762000"/>
          </a:xfrm>
        </p:spPr>
        <p:txBody>
          <a:bodyPr/>
          <a:lstStyle/>
          <a:p>
            <a:r>
              <a:rPr lang="en-US" dirty="0"/>
              <a:t>Nuget packages needed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046CE-3A9B-5782-0410-A257F4374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27ABA-1392-A60E-2FA5-AAFD3185125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80842-A000-7194-6B1D-021D97B03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B364DA-1667-DE60-27FD-8AD1B6B85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2514521"/>
            <a:ext cx="10821338" cy="18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02583"/>
      </p:ext>
    </p:extLst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FA4CB-68D8-F195-029E-29556FD94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D7A4-0674-4464-F664-F90A3C7D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Output JSON</a:t>
            </a:r>
            <a:br>
              <a:rPr lang="en-US" dirty="0"/>
            </a:br>
            <a:r>
              <a:rPr lang="en-US" sz="3200" dirty="0"/>
              <a:t>How do you do it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CACE-8669-C21A-6D36-D4FEBEFEA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85" y="1676400"/>
            <a:ext cx="8944503" cy="4495800"/>
          </a:xfrm>
        </p:spPr>
        <p:txBody>
          <a:bodyPr/>
          <a:lstStyle/>
          <a:p>
            <a:pPr lvl="1"/>
            <a:r>
              <a:rPr lang="en-US" dirty="0"/>
              <a:t>Create the shape you expect to be returned</a:t>
            </a:r>
          </a:p>
          <a:p>
            <a:pPr lvl="2"/>
            <a:r>
              <a:rPr lang="en-US" dirty="0"/>
              <a:t>A public C# Class with public properties</a:t>
            </a:r>
          </a:p>
          <a:p>
            <a:pPr lvl="3"/>
            <a:r>
              <a:rPr lang="en-US" dirty="0"/>
              <a:t>Used to define the JSON structure to be returned</a:t>
            </a:r>
          </a:p>
          <a:p>
            <a:pPr lvl="1"/>
            <a:r>
              <a:rPr lang="en-US" dirty="0"/>
              <a:t>Generate the JSON Schema</a:t>
            </a:r>
          </a:p>
          <a:p>
            <a:pPr lvl="2"/>
            <a:r>
              <a:rPr lang="en-US" dirty="0"/>
              <a:t>Using </a:t>
            </a:r>
            <a:r>
              <a:rPr lang="en-US" b="1" dirty="0"/>
              <a:t>Nuget</a:t>
            </a:r>
            <a:r>
              <a:rPr lang="en-US" dirty="0"/>
              <a:t> package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NJsonSchema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1"/>
            <a:r>
              <a:rPr lang="en-US" dirty="0"/>
              <a:t>Create a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ChatResponseFormatJson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/>
              <a:t>instance</a:t>
            </a:r>
          </a:p>
          <a:p>
            <a:pPr lvl="2"/>
            <a:r>
              <a:rPr lang="en-US" dirty="0"/>
              <a:t>Supply the schema </a:t>
            </a:r>
          </a:p>
          <a:p>
            <a:pPr lvl="3"/>
            <a:r>
              <a:rPr lang="en-US" dirty="0"/>
              <a:t>That defines the desired output format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A847F-B62A-FBCA-07D8-4492C4115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BF377-00DF-D898-5FC3-6FCC620ECB6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B32F7-4CF5-1A20-7CD2-F1121BA94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784313492"/>
      </p:ext>
    </p:extLst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E9085-AC4E-838F-0FB7-F0F3C4B5E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C926-4BBF-36BE-3976-D62D9D8C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Output JSON</a:t>
            </a:r>
            <a:br>
              <a:rPr lang="en-US" dirty="0"/>
            </a:br>
            <a:r>
              <a:rPr lang="en-US" sz="3200" dirty="0"/>
              <a:t>How do you do it 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20F31-194F-B48F-9D1D-C1577AB60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85" y="1676400"/>
            <a:ext cx="8944503" cy="4495800"/>
          </a:xfrm>
        </p:spPr>
        <p:txBody>
          <a:bodyPr/>
          <a:lstStyle/>
          <a:p>
            <a:pPr lvl="1"/>
            <a:r>
              <a:rPr lang="en-US" dirty="0"/>
              <a:t>Create a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ChatOptions</a:t>
            </a:r>
            <a:endParaRPr lang="en-US" dirty="0"/>
          </a:p>
          <a:p>
            <a:pPr lvl="2"/>
            <a:r>
              <a:rPr lang="en-US" dirty="0"/>
              <a:t>Specify the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ResponseFormat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3"/>
            <a:r>
              <a:rPr lang="en-US" dirty="0"/>
              <a:t>With the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ChatResponseFormatJson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/>
              <a:t>instance</a:t>
            </a:r>
          </a:p>
          <a:p>
            <a:pPr lvl="2"/>
            <a:r>
              <a:rPr lang="en-US" dirty="0"/>
              <a:t>Include settings to direct the SLM</a:t>
            </a:r>
          </a:p>
          <a:p>
            <a:pPr lvl="3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</a:t>
            </a:r>
          </a:p>
          <a:p>
            <a:pPr lvl="4"/>
            <a:r>
              <a:rPr lang="en-US" dirty="0"/>
              <a:t>The randomness of the SLM/LLM's responses</a:t>
            </a:r>
          </a:p>
          <a:p>
            <a:pPr lvl="5"/>
            <a:r>
              <a:rPr lang="en-US" dirty="0"/>
              <a:t>Lower values = more deterministic</a:t>
            </a:r>
          </a:p>
          <a:p>
            <a:pPr lvl="5"/>
            <a:r>
              <a:rPr lang="en-US" dirty="0"/>
              <a:t>Higher values = increase creativity </a:t>
            </a:r>
          </a:p>
          <a:p>
            <a:pPr lvl="3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MaxOutputTokens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4"/>
            <a:r>
              <a:rPr lang="en-US" dirty="0"/>
              <a:t>Maximum number of tokens the SLM/LLM can generate in a response</a:t>
            </a:r>
          </a:p>
          <a:p>
            <a:pPr lvl="3"/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A21E6-89A7-B612-C0C8-8B42E023C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8ED5C-CD97-2833-86E8-2CA7707C65D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916ED-1692-33DD-B6F9-25D9DC9A2A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356659725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410D-47E9-7CDA-3EA6-64C6FBF0D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57273-701C-C31E-1FDA-9042D6F8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Foundry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A4481-F592-C0B3-C347-75A06FE3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What is it?</a:t>
            </a:r>
          </a:p>
          <a:p>
            <a:pPr lvl="2"/>
            <a:r>
              <a:rPr lang="en-US" dirty="0"/>
              <a:t>Unified AI Platform</a:t>
            </a:r>
          </a:p>
          <a:p>
            <a:pPr lvl="3"/>
            <a:r>
              <a:rPr lang="en-US" dirty="0"/>
              <a:t>End-to-end AI development</a:t>
            </a:r>
          </a:p>
          <a:p>
            <a:pPr lvl="3"/>
            <a:r>
              <a:rPr lang="en-US" dirty="0"/>
              <a:t>Low-code/no-code prompt flow workflows</a:t>
            </a:r>
          </a:p>
          <a:p>
            <a:pPr lvl="3"/>
            <a:r>
              <a:rPr lang="en-US" dirty="0"/>
              <a:t>SDKs</a:t>
            </a:r>
          </a:p>
          <a:p>
            <a:pPr lvl="1"/>
            <a:r>
              <a:rPr lang="en-US" dirty="0"/>
              <a:t>Experimentation &amp; Deployment</a:t>
            </a:r>
          </a:p>
          <a:p>
            <a:pPr lvl="2"/>
            <a:r>
              <a:rPr lang="en-US" dirty="0"/>
              <a:t>Test ideas in the playground</a:t>
            </a:r>
          </a:p>
          <a:p>
            <a:pPr lvl="2"/>
            <a:r>
              <a:rPr lang="en-US" dirty="0"/>
              <a:t>Deploy to the cloud</a:t>
            </a:r>
          </a:p>
          <a:p>
            <a:pPr lvl="3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A7B5C-AF14-29DD-7DC9-8A4262E0B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197BB-A2A3-9686-45CB-0B91DC60591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4C661-4EF7-530B-DF26-391301820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447379439"/>
      </p:ext>
    </p:extLst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9E1F3-8783-F907-C772-C0070D7B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B778C-833F-9243-E1CC-95522406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Output JSON</a:t>
            </a:r>
            <a:br>
              <a:rPr lang="en-US" dirty="0"/>
            </a:br>
            <a:r>
              <a:rPr lang="en-US" sz="3200" dirty="0"/>
              <a:t>How do you do it 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730EE-F3D0-D583-E1B5-1F9F7854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85" y="1676400"/>
            <a:ext cx="8944503" cy="4495800"/>
          </a:xfrm>
        </p:spPr>
        <p:txBody>
          <a:bodyPr/>
          <a:lstStyle/>
          <a:p>
            <a:pPr lvl="1"/>
            <a:r>
              <a:rPr lang="en-US" dirty="0"/>
              <a:t>Submit the prompt using 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GetResponseAsync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pPr lvl="2"/>
            <a:r>
              <a:rPr lang="en-US" dirty="0"/>
              <a:t>Include the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ChatOptions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dirty="0"/>
              <a:t>instance</a:t>
            </a:r>
          </a:p>
          <a:p>
            <a:pPr lvl="2"/>
            <a:r>
              <a:rPr lang="en-US" dirty="0"/>
              <a:t>Include an enhanced user </a:t>
            </a:r>
            <a:r>
              <a:rPr lang="en-US" b="1" dirty="0"/>
              <a:t>prompt</a:t>
            </a:r>
            <a:br>
              <a:rPr lang="en-US" dirty="0"/>
            </a:b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$"Identify and return a JSON list of the most important 3 key phrases from the following text: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{prompt}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pPr lvl="3"/>
            <a:r>
              <a:rPr lang="en-US" dirty="0"/>
              <a:t>The prompt in the interpolated C# string is the input from the user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1C7AC4-051C-D1B7-F0AF-188EA2AB72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408DB-6E04-2C9D-A5CC-A663C1F308E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5DCA6-B439-8D2C-1CFE-1E37829620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1850987534"/>
      </p:ext>
    </p:extLst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Structured Output JSON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476500" y="4562474"/>
            <a:ext cx="7948612" cy="1152526"/>
          </a:xfrm>
        </p:spPr>
        <p:txBody>
          <a:bodyPr/>
          <a:lstStyle/>
          <a:p>
            <a:r>
              <a:rPr lang="en-US" dirty="0"/>
              <a:t>StructuredOutputWebAPISolution.sln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StructuredOutputWebAPI.csproj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1791984312"/>
      </p:ext>
    </p:extLst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51371F-ED1F-4BB8-B6DB-91DDFEDF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7EA01-3727-4A13-963E-71682A621F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2646B-75BC-48B6-9002-064F5F7437B4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30757-77C5-4623-AD43-35C6BA4701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3209243201"/>
      </p:ext>
    </p:extLst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Foundry</a:t>
            </a:r>
          </a:p>
          <a:p>
            <a:pPr lvl="1"/>
            <a:r>
              <a:rPr lang="en-US" sz="2400" dirty="0">
                <a:hlinkClick r:id="rId2"/>
              </a:rPr>
              <a:t>What is Microsoft Foundry? - Microsoft Foundry | Microsoft Learn</a:t>
            </a: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Microsoft Foundry architecture - Microsoft Foundry | Microsoft Learn</a:t>
            </a:r>
            <a:endParaRPr lang="en-US" sz="2400" dirty="0"/>
          </a:p>
          <a:p>
            <a:pPr lvl="1"/>
            <a:r>
              <a:rPr lang="en-US" sz="2400" dirty="0">
                <a:hlinkClick r:id="rId4"/>
              </a:rPr>
              <a:t>Microsoft Foundry frequently asked questions - Microsoft Foundry | Microsoft Learn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3266047094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A918-9FE8-D202-EE16-C41DCBBE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Foundry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83F8A-6608-A349-6707-75DC1D2C2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Why do you care?</a:t>
            </a:r>
          </a:p>
          <a:p>
            <a:pPr lvl="2"/>
            <a:r>
              <a:rPr lang="en-US" dirty="0"/>
              <a:t>Accelerate development of AI powered solutions</a:t>
            </a:r>
          </a:p>
          <a:p>
            <a:pPr lvl="2"/>
            <a:r>
              <a:rPr lang="en-US" dirty="0"/>
              <a:t>Highly available infrastructure</a:t>
            </a:r>
          </a:p>
          <a:p>
            <a:pPr lvl="2"/>
            <a:r>
              <a:rPr lang="en-US" dirty="0"/>
              <a:t>One stop place to organize, manage and maintain</a:t>
            </a:r>
          </a:p>
          <a:p>
            <a:pPr lvl="3"/>
            <a:r>
              <a:rPr lang="en-US" dirty="0"/>
              <a:t>Your Azure based AI solutions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148F8-AEE2-D01E-ABE9-33E34EBB2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CCEA9-4E6F-01AF-CF43-DE176ECAF5C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E47FDB-1212-0A33-3B03-0DFD623D5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2209965063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18">
            <a:extLst>
              <a:ext uri="{FF2B5EF4-FFF2-40B4-BE49-F238E27FC236}">
                <a16:creationId xmlns:a16="http://schemas.microsoft.com/office/drawing/2014/main" id="{D9846595-DAE9-3903-6331-A8124306E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65985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rgbClr val="2E404B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40559">
                    <a:srgbClr val="091F2C"/>
                  </a:gs>
                  <a:gs pos="68000">
                    <a:srgbClr val="091F2C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63" name="Rounded Rectangle 18">
            <a:extLst>
              <a:ext uri="{FF2B5EF4-FFF2-40B4-BE49-F238E27FC236}">
                <a16:creationId xmlns:a16="http://schemas.microsoft.com/office/drawing/2014/main" id="{37AC8D2E-D522-9024-3A92-E1BECD5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43204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rgbClr val="2E404B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40559">
                    <a:srgbClr val="091F2C"/>
                  </a:gs>
                  <a:gs pos="68000">
                    <a:srgbClr val="091F2C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64" name="Rounded Rectangle 18">
            <a:extLst>
              <a:ext uri="{FF2B5EF4-FFF2-40B4-BE49-F238E27FC236}">
                <a16:creationId xmlns:a16="http://schemas.microsoft.com/office/drawing/2014/main" id="{817223F4-B68F-6B9F-E922-08950D8C7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20423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rgbClr val="2E404B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40559">
                    <a:srgbClr val="091F2C"/>
                  </a:gs>
                  <a:gs pos="68000">
                    <a:srgbClr val="091F2C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65" name="Rounded Rectangle 18">
            <a:extLst>
              <a:ext uri="{FF2B5EF4-FFF2-40B4-BE49-F238E27FC236}">
                <a16:creationId xmlns:a16="http://schemas.microsoft.com/office/drawing/2014/main" id="{43864EB2-418A-6831-A400-218172727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91485" y="3306874"/>
            <a:ext cx="1766587" cy="1537928"/>
          </a:xfrm>
          <a:prstGeom prst="roundRect">
            <a:avLst>
              <a:gd name="adj" fmla="val 6931"/>
            </a:avLst>
          </a:prstGeom>
          <a:solidFill>
            <a:srgbClr val="2E404B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40559">
                    <a:srgbClr val="091F2C"/>
                  </a:gs>
                  <a:gs pos="68000">
                    <a:srgbClr val="091F2C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grpSp>
        <p:nvGrpSpPr>
          <p:cNvPr id="66" name="Group 65" descr="box containing logos">
            <a:extLst>
              <a:ext uri="{FF2B5EF4-FFF2-40B4-BE49-F238E27FC236}">
                <a16:creationId xmlns:a16="http://schemas.microsoft.com/office/drawing/2014/main" id="{D0B6F5CC-AECE-FDEC-6B6C-4892A4BDF73B}"/>
              </a:ext>
            </a:extLst>
          </p:cNvPr>
          <p:cNvGrpSpPr/>
          <p:nvPr/>
        </p:nvGrpSpPr>
        <p:grpSpPr>
          <a:xfrm>
            <a:off x="1081314" y="2072897"/>
            <a:ext cx="2128886" cy="3977628"/>
            <a:chOff x="13404490" y="5566003"/>
            <a:chExt cx="5065508" cy="9464437"/>
          </a:xfrm>
        </p:grpSpPr>
        <p:sp>
          <p:nvSpPr>
            <p:cNvPr id="67" name="Rounded Rectangle 6">
              <a:extLst>
                <a:ext uri="{FF2B5EF4-FFF2-40B4-BE49-F238E27FC236}">
                  <a16:creationId xmlns:a16="http://schemas.microsoft.com/office/drawing/2014/main" id="{4CA4ACBA-11E7-5F2C-0522-4761F11FF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04490" y="5566003"/>
              <a:ext cx="5065508" cy="9464437"/>
            </a:xfrm>
            <a:prstGeom prst="roundRect">
              <a:avLst>
                <a:gd name="adj" fmla="val 7625"/>
              </a:avLst>
            </a:prstGeom>
            <a:ln w="15875" cap="rnd">
              <a:solidFill>
                <a:schemeClr val="accent3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455049" tIns="364040" rIns="455049" bIns="3640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232024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99000">
                      <a:srgbClr val="000000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5FBA36C-EC82-CB04-EE99-40184BD8A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4392191" y="9203395"/>
              <a:ext cx="3090104" cy="553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Visual Studio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7ACA248-36A6-E001-8980-CE8934D7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63043" y="8299544"/>
              <a:ext cx="1148400" cy="717746"/>
            </a:xfrm>
            <a:prstGeom prst="rect">
              <a:avLst/>
            </a:prstGeom>
            <a:ln w="6657" cap="flat">
              <a:noFill/>
              <a:prstDash val="solid"/>
              <a:miter/>
            </a:ln>
            <a:effectLst/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66535D4-9194-168F-9717-8A32751D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580912" y="6233389"/>
              <a:ext cx="712664" cy="712659"/>
            </a:xfrm>
            <a:prstGeom prst="rect">
              <a:avLst/>
            </a:prstGeom>
            <a:effectLst/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F2FD971-77AA-7DBA-0D9C-F22090B52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4215688" y="7212548"/>
              <a:ext cx="3443107" cy="553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Copilot Studio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F6AEEA9A-F0CB-1775-9D0A-531A96735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87220" y="10290391"/>
              <a:ext cx="700046" cy="690452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B4586C4-3791-84D9-2590-67ED515A9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5106887" y="11166942"/>
              <a:ext cx="1660712" cy="615553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GitHub</a:t>
              </a:r>
            </a:p>
          </p:txBody>
        </p:sp>
        <p:sp>
          <p:nvSpPr>
            <p:cNvPr id="74" name="Rounded Rectangle 6">
              <a:extLst>
                <a:ext uri="{FF2B5EF4-FFF2-40B4-BE49-F238E27FC236}">
                  <a16:creationId xmlns:a16="http://schemas.microsoft.com/office/drawing/2014/main" id="{4E232761-C6A8-DAB6-AFAF-8125A02C9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7596" y="13248568"/>
              <a:ext cx="3039294" cy="123110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232150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Azure AI 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Foundry SDK</a:t>
              </a:r>
            </a:p>
          </p:txBody>
        </p:sp>
        <p:pic>
          <p:nvPicPr>
            <p:cNvPr id="75" name="!! business central">
              <a:extLst>
                <a:ext uri="{FF2B5EF4-FFF2-40B4-BE49-F238E27FC236}">
                  <a16:creationId xmlns:a16="http://schemas.microsoft.com/office/drawing/2014/main" id="{E95EB525-A5C6-9118-123A-309E5D8D5A4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3" r="3"/>
            <a:stretch/>
          </p:blipFill>
          <p:spPr>
            <a:xfrm>
              <a:off x="15563780" y="12315494"/>
              <a:ext cx="746923" cy="746970"/>
            </a:xfrm>
            <a:prstGeom prst="rect">
              <a:avLst/>
            </a:prstGeom>
          </p:spPr>
        </p:pic>
      </p:grpSp>
      <p:sp>
        <p:nvSpPr>
          <p:cNvPr id="76" name="Rounded Rectangle 6">
            <a:extLst>
              <a:ext uri="{FF2B5EF4-FFF2-40B4-BE49-F238E27FC236}">
                <a16:creationId xmlns:a16="http://schemas.microsoft.com/office/drawing/2014/main" id="{2C81A793-B652-19E6-530A-EE54E42C2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2473" y="2072897"/>
            <a:ext cx="7698212" cy="3977633"/>
          </a:xfrm>
          <a:prstGeom prst="roundRect">
            <a:avLst>
              <a:gd name="adj" fmla="val 4043"/>
            </a:avLst>
          </a:prstGeom>
          <a:ln w="15875" cap="rnd">
            <a:gradFill flip="none" rotWithShape="1">
              <a:gsLst>
                <a:gs pos="32000">
                  <a:srgbClr val="AC35AF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55049" tIns="364040" rIns="455049" bIns="3640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232024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000000"/>
                  </a:gs>
                  <a:gs pos="99000">
                    <a:srgbClr val="000000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grpSp>
        <p:nvGrpSpPr>
          <p:cNvPr id="79" name="Group 78" descr="text box for model catalog">
            <a:extLst>
              <a:ext uri="{FF2B5EF4-FFF2-40B4-BE49-F238E27FC236}">
                <a16:creationId xmlns:a16="http://schemas.microsoft.com/office/drawing/2014/main" id="{5783A2C7-8D59-D877-0857-D5EAC6B0D277}"/>
              </a:ext>
            </a:extLst>
          </p:cNvPr>
          <p:cNvGrpSpPr/>
          <p:nvPr/>
        </p:nvGrpSpPr>
        <p:grpSpPr>
          <a:xfrm>
            <a:off x="3565985" y="2249615"/>
            <a:ext cx="7392088" cy="964505"/>
            <a:chOff x="13897816" y="5177249"/>
            <a:chExt cx="23410771" cy="2294960"/>
          </a:xfrm>
        </p:grpSpPr>
        <p:sp>
          <p:nvSpPr>
            <p:cNvPr id="80" name="Rounded Rectangle 6">
              <a:extLst>
                <a:ext uri="{FF2B5EF4-FFF2-40B4-BE49-F238E27FC236}">
                  <a16:creationId xmlns:a16="http://schemas.microsoft.com/office/drawing/2014/main" id="{AD5C3B97-A053-34D8-653C-76CD1A271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6" y="5177249"/>
              <a:ext cx="23410768" cy="2280976"/>
            </a:xfrm>
            <a:prstGeom prst="roundRect">
              <a:avLst>
                <a:gd name="adj" fmla="val 13869"/>
              </a:avLst>
            </a:prstGeom>
            <a:solidFill>
              <a:srgbClr val="2E404B"/>
            </a:soli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559">
                      <a:srgbClr val="091F2C"/>
                    </a:gs>
                    <a:gs pos="68000">
                      <a:srgbClr val="091F2C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81" name="Rounded Rectangle 6">
              <a:extLst>
                <a:ext uri="{FF2B5EF4-FFF2-40B4-BE49-F238E27FC236}">
                  <a16:creationId xmlns:a16="http://schemas.microsoft.com/office/drawing/2014/main" id="{68F6B3EE-D963-879B-801A-E4078409F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6" y="5177249"/>
              <a:ext cx="23410771" cy="1056295"/>
            </a:xfrm>
            <a:prstGeom prst="roundRect">
              <a:avLst>
                <a:gd name="adj" fmla="val 23496"/>
              </a:avLst>
            </a:prstGeom>
            <a:gradFill flip="none" rotWithShape="1">
              <a:gsLst>
                <a:gs pos="0">
                  <a:srgbClr val="AC35AF"/>
                </a:gs>
                <a:gs pos="95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0" tIns="45721" rIns="0" bIns="109728" rtlCol="0" anchor="ctr">
              <a:noAutofit/>
            </a:bodyPr>
            <a:lstStyle/>
            <a:p>
              <a:pPr marL="0" marR="0" lvl="0" indent="0" algn="ctr" defTabSz="22759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987"/>
                </a:spcAft>
                <a:buClrTx/>
                <a:buSzPct val="90000"/>
                <a:buFontTx/>
                <a:buNone/>
                <a:tabLst>
                  <a:tab pos="3413912" algn="l"/>
                </a:tabLst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rPr>
                <a:t>Model Catalog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5229199-7066-8ABA-97B6-BD2F8C65FBF1}"/>
                </a:ext>
              </a:extLst>
            </p:cNvPr>
            <p:cNvSpPr txBox="1"/>
            <p:nvPr/>
          </p:nvSpPr>
          <p:spPr>
            <a:xfrm>
              <a:off x="20714915" y="6213933"/>
              <a:ext cx="6119475" cy="1243400"/>
            </a:xfrm>
            <a:prstGeom prst="roundRect">
              <a:avLst>
                <a:gd name="adj" fmla="val 30229"/>
              </a:avLst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Open-source models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B5353E-CCA6-89F0-AA4D-546222597775}"/>
                </a:ext>
              </a:extLst>
            </p:cNvPr>
            <p:cNvSpPr txBox="1"/>
            <p:nvPr/>
          </p:nvSpPr>
          <p:spPr>
            <a:xfrm>
              <a:off x="14443915" y="6228806"/>
              <a:ext cx="5563159" cy="1213655"/>
            </a:xfrm>
            <a:prstGeom prst="roundRect">
              <a:avLst>
                <a:gd name="adj" fmla="val 26839"/>
              </a:avLst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Foundational models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B49106C-D48D-717B-5FF8-9634C8AEE4DE}"/>
                </a:ext>
              </a:extLst>
            </p:cNvPr>
            <p:cNvSpPr txBox="1"/>
            <p:nvPr/>
          </p:nvSpPr>
          <p:spPr>
            <a:xfrm>
              <a:off x="27487296" y="6199061"/>
              <a:ext cx="3705718" cy="1273148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Task models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C3161ED-2587-8AD9-D0EF-F1E2994E376A}"/>
                </a:ext>
              </a:extLst>
            </p:cNvPr>
            <p:cNvSpPr txBox="1"/>
            <p:nvPr/>
          </p:nvSpPr>
          <p:spPr>
            <a:xfrm>
              <a:off x="32179349" y="6199056"/>
              <a:ext cx="4494808" cy="1273148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Industry models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DA0DA7B-DC16-12A9-2973-EEDDA2E1A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00072" y="6498103"/>
              <a:ext cx="0" cy="675056"/>
            </a:xfrm>
            <a:prstGeom prst="line">
              <a:avLst/>
            </a:prstGeom>
            <a:noFill/>
            <a:ln w="12700">
              <a:solidFill>
                <a:schemeClr val="tx1"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3569361-F754-D590-3625-E5D0C1265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9232" y="6498103"/>
              <a:ext cx="0" cy="675056"/>
            </a:xfrm>
            <a:prstGeom prst="line">
              <a:avLst/>
            </a:prstGeom>
            <a:noFill/>
            <a:ln w="12700">
              <a:solidFill>
                <a:schemeClr val="tx1"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2E1B8D9-109B-C6F9-08DC-D290D470D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31080" y="6498103"/>
              <a:ext cx="0" cy="675056"/>
            </a:xfrm>
            <a:prstGeom prst="line">
              <a:avLst/>
            </a:prstGeom>
            <a:noFill/>
            <a:ln w="12700">
              <a:solidFill>
                <a:schemeClr val="tx1"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C39D082F-90FE-A58F-D94B-93CEE299C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3353" y="3448181"/>
            <a:ext cx="615097" cy="615096"/>
          </a:xfrm>
          <a:prstGeom prst="rect">
            <a:avLst/>
          </a:prstGeom>
        </p:spPr>
      </p:pic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8DD572C4-2A6D-1F90-E552-D705AF997997}"/>
              </a:ext>
            </a:extLst>
          </p:cNvPr>
          <p:cNvSpPr txBox="1">
            <a:spLocks/>
          </p:cNvSpPr>
          <p:nvPr/>
        </p:nvSpPr>
        <p:spPr>
          <a:xfrm>
            <a:off x="3763689" y="4226778"/>
            <a:ext cx="1371178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Azure OpenAI Service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99000">
                    <a:srgbClr val="FFFFF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A88D8277-F8D1-EFB4-0215-A1E6275F99FC}"/>
              </a:ext>
            </a:extLst>
          </p:cNvPr>
          <p:cNvSpPr txBox="1">
            <a:spLocks/>
          </p:cNvSpPr>
          <p:nvPr/>
        </p:nvSpPr>
        <p:spPr>
          <a:xfrm>
            <a:off x="5831059" y="4226778"/>
            <a:ext cx="990877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Azure 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AI Search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99000">
                    <a:srgbClr val="FFFFFF"/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3" name="Text Placeholder 2">
            <a:extLst>
              <a:ext uri="{FF2B5EF4-FFF2-40B4-BE49-F238E27FC236}">
                <a16:creationId xmlns:a16="http://schemas.microsoft.com/office/drawing/2014/main" id="{11A8D084-91E2-AFBB-13D3-1C769E014C00}"/>
              </a:ext>
            </a:extLst>
          </p:cNvPr>
          <p:cNvSpPr txBox="1">
            <a:spLocks/>
          </p:cNvSpPr>
          <p:nvPr/>
        </p:nvSpPr>
        <p:spPr>
          <a:xfrm>
            <a:off x="7391943" y="4226778"/>
            <a:ext cx="1623546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Azure AI</a:t>
            </a:r>
            <a:b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Agent Service</a:t>
            </a:r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E2720D62-B6A4-56A7-8013-F3A72AA10593}"/>
              </a:ext>
            </a:extLst>
          </p:cNvPr>
          <p:cNvSpPr txBox="1">
            <a:spLocks/>
          </p:cNvSpPr>
          <p:nvPr/>
        </p:nvSpPr>
        <p:spPr>
          <a:xfrm>
            <a:off x="9453532" y="4226778"/>
            <a:ext cx="1242492" cy="43088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321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path path="circle">
                    <a:fillToRect r="100000" b="100000"/>
                  </a:path>
                </a:gradFill>
                <a:effectLst/>
                <a:uLnTx/>
                <a:uFillTx/>
                <a:latin typeface="Segoe UI Variable Display Semibold"/>
                <a:ea typeface="+mn-ea"/>
                <a:cs typeface="Segoe Sans Display Semibold"/>
              </a:rPr>
              <a:t>Azure AI Content Safety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FB4BEE11-8A7A-569E-B9F6-58BFC1BE6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61" y="3423788"/>
            <a:ext cx="676606" cy="67660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097C909-252D-EB43-F330-5530029D5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5256" y="3401469"/>
            <a:ext cx="676853" cy="676853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4DF9B87-025D-57A8-0E89-49E98A37A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4113724" y="3426537"/>
            <a:ext cx="671110" cy="671108"/>
          </a:xfrm>
          <a:prstGeom prst="rect">
            <a:avLst/>
          </a:prstGeom>
        </p:spPr>
      </p:pic>
      <p:grpSp>
        <p:nvGrpSpPr>
          <p:cNvPr id="97" name="Group 96" descr="arrow pointing from box containing microsoft logos to the box containing model catalog">
            <a:extLst>
              <a:ext uri="{FF2B5EF4-FFF2-40B4-BE49-F238E27FC236}">
                <a16:creationId xmlns:a16="http://schemas.microsoft.com/office/drawing/2014/main" id="{3C33974A-2F7F-FB2E-824E-F1A27464EBEB}"/>
              </a:ext>
            </a:extLst>
          </p:cNvPr>
          <p:cNvGrpSpPr/>
          <p:nvPr/>
        </p:nvGrpSpPr>
        <p:grpSpPr>
          <a:xfrm>
            <a:off x="3293905" y="4097645"/>
            <a:ext cx="239730" cy="239729"/>
            <a:chOff x="16224383" y="9209885"/>
            <a:chExt cx="508815" cy="508815"/>
          </a:xfrm>
          <a:solidFill>
            <a:schemeClr val="accent3"/>
          </a:solidFill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D8D35A0-89F4-6F86-CA41-AF4F9FCB05A7}"/>
                </a:ext>
              </a:extLst>
            </p:cNvPr>
            <p:cNvSpPr/>
            <p:nvPr/>
          </p:nvSpPr>
          <p:spPr bwMode="auto">
            <a:xfrm rot="10800000" flipH="1">
              <a:off x="16224383" y="9209885"/>
              <a:ext cx="508815" cy="508815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E4F0463-191E-A9A6-6935-581EB7B3D299}"/>
                </a:ext>
              </a:extLst>
            </p:cNvPr>
            <p:cNvGrpSpPr/>
            <p:nvPr/>
          </p:nvGrpSpPr>
          <p:grpSpPr>
            <a:xfrm rot="10800000" flipH="1">
              <a:off x="16379417" y="9369099"/>
              <a:ext cx="198748" cy="190385"/>
              <a:chOff x="35324374" y="1415095"/>
              <a:chExt cx="594355" cy="569347"/>
            </a:xfrm>
            <a:grpFill/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9487581-6D6A-0A34-35B4-3DDE3AAF6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374" y="1700784"/>
                <a:ext cx="594355" cy="0"/>
              </a:xfrm>
              <a:prstGeom prst="line">
                <a:avLst/>
              </a:prstGeom>
              <a:grpFill/>
              <a:ln w="15875" cap="rnd"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89EFEB7-C030-75CD-591A-CFAF1C9838E9}"/>
                  </a:ext>
                </a:extLst>
              </p:cNvPr>
              <p:cNvGrpSpPr/>
              <p:nvPr/>
            </p:nvGrpSpPr>
            <p:grpSpPr>
              <a:xfrm>
                <a:off x="35699013" y="1415095"/>
                <a:ext cx="219716" cy="569347"/>
                <a:chOff x="35910875" y="1413753"/>
                <a:chExt cx="108054" cy="569347"/>
              </a:xfrm>
              <a:grpFill/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67BD2A2-61AB-92A3-9926-3702DB7E96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910875" y="1413753"/>
                  <a:ext cx="108054" cy="287031"/>
                </a:xfrm>
                <a:prstGeom prst="line">
                  <a:avLst/>
                </a:prstGeom>
                <a:grpFill/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CC5F375-8C91-16DF-C0A0-FD3401C247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10875" y="1696069"/>
                  <a:ext cx="108054" cy="287031"/>
                </a:xfrm>
                <a:prstGeom prst="line">
                  <a:avLst/>
                </a:prstGeom>
                <a:grpFill/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4" name="Group 103" descr="arrow pointing from box containing model catalog to the box containing microsoft logos">
            <a:extLst>
              <a:ext uri="{FF2B5EF4-FFF2-40B4-BE49-F238E27FC236}">
                <a16:creationId xmlns:a16="http://schemas.microsoft.com/office/drawing/2014/main" id="{BF566FC0-64F2-FDC2-27D6-8646EA7F1D42}"/>
              </a:ext>
            </a:extLst>
          </p:cNvPr>
          <p:cNvGrpSpPr/>
          <p:nvPr/>
        </p:nvGrpSpPr>
        <p:grpSpPr>
          <a:xfrm>
            <a:off x="3087672" y="3772212"/>
            <a:ext cx="239730" cy="239729"/>
            <a:chOff x="15804019" y="8435545"/>
            <a:chExt cx="508815" cy="508815"/>
          </a:xfrm>
          <a:solidFill>
            <a:schemeClr val="accent3"/>
          </a:solidFill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C24ABE4-6AB6-18C8-E91D-2242CD285040}"/>
                </a:ext>
              </a:extLst>
            </p:cNvPr>
            <p:cNvSpPr/>
            <p:nvPr/>
          </p:nvSpPr>
          <p:spPr bwMode="auto">
            <a:xfrm flipH="1">
              <a:off x="15804019" y="8435545"/>
              <a:ext cx="508815" cy="508815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AD11F99-29A3-0E9D-8726-3486F5024058}"/>
                </a:ext>
              </a:extLst>
            </p:cNvPr>
            <p:cNvGrpSpPr/>
            <p:nvPr/>
          </p:nvGrpSpPr>
          <p:grpSpPr>
            <a:xfrm flipH="1">
              <a:off x="15959052" y="8594760"/>
              <a:ext cx="198748" cy="190385"/>
              <a:chOff x="35324374" y="1415095"/>
              <a:chExt cx="594355" cy="569347"/>
            </a:xfrm>
            <a:grpFill/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BAFBCE5-1810-921C-660F-A1830B1D6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4374" y="1700784"/>
                <a:ext cx="594355" cy="0"/>
              </a:xfrm>
              <a:prstGeom prst="line">
                <a:avLst/>
              </a:prstGeom>
              <a:grpFill/>
              <a:ln w="15875" cap="rnd"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5F88A6E-8AD7-EE36-EBE2-2004937F7A68}"/>
                  </a:ext>
                </a:extLst>
              </p:cNvPr>
              <p:cNvGrpSpPr/>
              <p:nvPr/>
            </p:nvGrpSpPr>
            <p:grpSpPr>
              <a:xfrm>
                <a:off x="35699013" y="1415095"/>
                <a:ext cx="219716" cy="569347"/>
                <a:chOff x="35910875" y="1413753"/>
                <a:chExt cx="108054" cy="569347"/>
              </a:xfrm>
              <a:grpFill/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9E535D92-3A97-10AA-A82F-B8FB3F290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910875" y="1413753"/>
                  <a:ext cx="108054" cy="287031"/>
                </a:xfrm>
                <a:prstGeom prst="line">
                  <a:avLst/>
                </a:prstGeom>
                <a:grpFill/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E87D2C8-66FA-EEE8-F486-C31673D6B3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910875" y="1696069"/>
                  <a:ext cx="108054" cy="287031"/>
                </a:xfrm>
                <a:prstGeom prst="line">
                  <a:avLst/>
                </a:prstGeom>
                <a:grpFill/>
                <a:ln w="15875" cap="rnd">
                  <a:solidFill>
                    <a:schemeClr val="bg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1" name="Group 110" descr="text box for Observability">
            <a:extLst>
              <a:ext uri="{FF2B5EF4-FFF2-40B4-BE49-F238E27FC236}">
                <a16:creationId xmlns:a16="http://schemas.microsoft.com/office/drawing/2014/main" id="{352C3928-1AA7-3DA1-9919-6CAAD8C68757}"/>
              </a:ext>
            </a:extLst>
          </p:cNvPr>
          <p:cNvGrpSpPr/>
          <p:nvPr/>
        </p:nvGrpSpPr>
        <p:grpSpPr>
          <a:xfrm>
            <a:off x="3565985" y="4939685"/>
            <a:ext cx="7392088" cy="958628"/>
            <a:chOff x="13897816" y="5177249"/>
            <a:chExt cx="23410771" cy="2280976"/>
          </a:xfrm>
        </p:grpSpPr>
        <p:sp>
          <p:nvSpPr>
            <p:cNvPr id="112" name="Rounded Rectangle 6">
              <a:extLst>
                <a:ext uri="{FF2B5EF4-FFF2-40B4-BE49-F238E27FC236}">
                  <a16:creationId xmlns:a16="http://schemas.microsoft.com/office/drawing/2014/main" id="{B5259FD4-5D95-0AAA-DC8D-468F6B782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6" y="5177249"/>
              <a:ext cx="23410768" cy="2280976"/>
            </a:xfrm>
            <a:prstGeom prst="roundRect">
              <a:avLst>
                <a:gd name="adj" fmla="val 13869"/>
              </a:avLst>
            </a:prstGeom>
            <a:solidFill>
              <a:srgbClr val="2E404B"/>
            </a:solidFill>
            <a:ln w="638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559">
                      <a:srgbClr val="091F2C"/>
                    </a:gs>
                    <a:gs pos="68000">
                      <a:srgbClr val="091F2C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113" name="Rounded Rectangle 6">
              <a:extLst>
                <a:ext uri="{FF2B5EF4-FFF2-40B4-BE49-F238E27FC236}">
                  <a16:creationId xmlns:a16="http://schemas.microsoft.com/office/drawing/2014/main" id="{2BC7B9E5-D003-CF3B-85CA-FC9CF506D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897816" y="6385058"/>
              <a:ext cx="23410771" cy="1073165"/>
            </a:xfrm>
            <a:prstGeom prst="roundRect">
              <a:avLst>
                <a:gd name="adj" fmla="val 23496"/>
              </a:avLst>
            </a:prstGeom>
            <a:gradFill flip="none" rotWithShape="1">
              <a:gsLst>
                <a:gs pos="0">
                  <a:srgbClr val="AC35AF"/>
                </a:gs>
                <a:gs pos="95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0" tIns="45721" rIns="0" bIns="109728" rtlCol="0" anchor="ctr">
              <a:noAutofit/>
            </a:bodyPr>
            <a:lstStyle/>
            <a:p>
              <a:pPr marL="0" marR="0" lvl="0" indent="0" algn="ctr" defTabSz="227594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987"/>
                </a:spcAft>
                <a:buClrTx/>
                <a:buSzPct val="90000"/>
                <a:buFontTx/>
                <a:buNone/>
                <a:tabLst>
                  <a:tab pos="3413912" algn="l"/>
                </a:tabLst>
                <a:defRPr/>
              </a:pPr>
              <a:r>
                <a:rPr kumimoji="0" lang="en-US" sz="18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rPr>
                <a:t>Observability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CEB99DD-6B10-E534-8729-908F4069CEB8}"/>
                </a:ext>
              </a:extLst>
            </p:cNvPr>
            <p:cNvSpPr txBox="1"/>
            <p:nvPr/>
          </p:nvSpPr>
          <p:spPr>
            <a:xfrm>
              <a:off x="20824842" y="5522390"/>
              <a:ext cx="4179682" cy="621701"/>
            </a:xfrm>
            <a:prstGeom prst="roundRect">
              <a:avLst>
                <a:gd name="adj" fmla="val 30229"/>
              </a:avLst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Customization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83BE7CB-E535-426B-C36F-8D26DC5E4CAF}"/>
                </a:ext>
              </a:extLst>
            </p:cNvPr>
            <p:cNvSpPr txBox="1"/>
            <p:nvPr/>
          </p:nvSpPr>
          <p:spPr>
            <a:xfrm>
              <a:off x="15291526" y="5529828"/>
              <a:ext cx="3454283" cy="606827"/>
            </a:xfrm>
            <a:prstGeom prst="roundRect">
              <a:avLst>
                <a:gd name="adj" fmla="val 26839"/>
              </a:avLst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Evaluations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6F648AB-9F92-645E-B32A-AA745396FB66}"/>
                </a:ext>
              </a:extLst>
            </p:cNvPr>
            <p:cNvSpPr txBox="1"/>
            <p:nvPr/>
          </p:nvSpPr>
          <p:spPr>
            <a:xfrm>
              <a:off x="26560761" y="5514955"/>
              <a:ext cx="4414423" cy="636573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Governance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1D22AA7-5377-4D80-0660-CC8CA156BD5D}"/>
                </a:ext>
              </a:extLst>
            </p:cNvPr>
            <p:cNvSpPr txBox="1"/>
            <p:nvPr/>
          </p:nvSpPr>
          <p:spPr>
            <a:xfrm>
              <a:off x="32531421" y="5514956"/>
              <a:ext cx="3377017" cy="636572"/>
            </a:xfrm>
            <a:prstGeom prst="roundRect">
              <a:avLst>
                <a:gd name="adj" fmla="val 33620"/>
              </a:avLst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marR="0" lvl="0" indent="0" algn="ctr" defTabSz="932742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gradFill>
                    <a:gsLst>
                      <a:gs pos="30000">
                        <a:srgbClr val="000000"/>
                      </a:gs>
                      <a:gs pos="100000">
                        <a:srgbClr val="000000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Sans Display Semibold"/>
                  <a:cs typeface="Segoe Sans Display Semibold"/>
                </a:defRPr>
              </a:lvl1pPr>
            </a:lstStyle>
            <a:p>
              <a:pPr marL="0" marR="0" lvl="0" indent="0" algn="ctr" defTabSz="2321502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Sans Display Semibold"/>
                </a:rPr>
                <a:t>Monitoring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8A9D16D-C9B4-EA3A-4212-C5427F1D6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5327" y="5495713"/>
              <a:ext cx="0" cy="675056"/>
            </a:xfrm>
            <a:prstGeom prst="line">
              <a:avLst/>
            </a:prstGeom>
            <a:noFill/>
            <a:ln w="12700">
              <a:solidFill>
                <a:schemeClr val="tx1"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4E4B6B6-F9E6-43A9-E7B0-DC8EA92E7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44040" y="5495713"/>
              <a:ext cx="0" cy="675056"/>
            </a:xfrm>
            <a:prstGeom prst="line">
              <a:avLst/>
            </a:prstGeom>
            <a:noFill/>
            <a:ln w="12700">
              <a:solidFill>
                <a:schemeClr val="tx1"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DE2BF6C-C542-B55A-88A7-B1D692917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91904" y="5495713"/>
              <a:ext cx="0" cy="675056"/>
            </a:xfrm>
            <a:prstGeom prst="line">
              <a:avLst/>
            </a:prstGeom>
            <a:noFill/>
            <a:ln w="12700">
              <a:solidFill>
                <a:schemeClr val="tx1"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1E8F68F-BDC0-0F86-B866-9D0D547F1A9C}"/>
              </a:ext>
            </a:extLst>
          </p:cNvPr>
          <p:cNvSpPr txBox="1">
            <a:spLocks/>
          </p:cNvSpPr>
          <p:nvPr/>
        </p:nvSpPr>
        <p:spPr bwMode="auto">
          <a:xfrm>
            <a:off x="1534585" y="152401"/>
            <a:ext cx="10390716" cy="73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400" dirty="0" smtClean="0">
                <a:solidFill>
                  <a:srgbClr val="3399F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Microsoft Foundry Overview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D8D754-72E9-995D-A7E2-13E6BCB91CB3}"/>
              </a:ext>
            </a:extLst>
          </p:cNvPr>
          <p:cNvSpPr txBox="1">
            <a:spLocks/>
          </p:cNvSpPr>
          <p:nvPr/>
        </p:nvSpPr>
        <p:spPr>
          <a:xfrm>
            <a:off x="1320800" y="6553200"/>
            <a:ext cx="10058400" cy="2333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CSCI E-94 Joseph Ficara Version 2.0.3 - Courtesy Microsoft Ignite BRK103.pptx</a:t>
            </a:r>
          </a:p>
        </p:txBody>
      </p:sp>
    </p:spTree>
    <p:extLst>
      <p:ext uri="{BB962C8B-B14F-4D97-AF65-F5344CB8AC3E}">
        <p14:creationId xmlns:p14="http://schemas.microsoft.com/office/powerpoint/2010/main" val="686811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3.7037E-7 L 0.00847 3.7037E-7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-1.11111E-6 L 0.00846 -1.11111E-6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9881E-6 0 L -0.00813 0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91667E-6 3.7037E-7 L -2.91667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91667E-6 3.7037E-7 L -2.916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9127E-6 -2.7381E-6 L -1.09127E-6 0.03544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9127E-6 5.95238E-8 L -1.09127E-6 0.03544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9127E-6 -3.92857E-6 L -1.09127E-6 0.03544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6.74603E-7 -2.7381E-6 L -6.74603E-7 0.0354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5516E-6 5.95238E-8 L 4.35516E-6 0.03544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5516E-6 -3.92857E-6 L 4.35516E-6 0.03544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7937E-7 -2.7381E-6 L -2.57937E-7 0.03544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7183E-6 2.2619E-6 L 4.77183E-6 0.03543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22619E-6 -3.92857E-6 L -4.22619E-6 0.03544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78571E-7 -2.7381E-6 L 1.78571E-7 0.03544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80952E-6 1.19048E-7 L -3.80952E-6 0.03544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80952E-6 -3.92857E-6 L -3.80952E-6 0.03544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91667E-6 3.7037E-6 L -2.91667E-6 0.03541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76" grpId="0" animBg="1"/>
      <p:bldP spid="76" grpId="1" animBg="1"/>
      <p:bldP spid="95" grpId="0"/>
      <p:bldP spid="95" grpId="1"/>
      <p:bldP spid="91" grpId="0"/>
      <p:bldP spid="91" grpId="1"/>
      <p:bldP spid="93" grpId="0"/>
      <p:bldP spid="93" grpId="1"/>
      <p:bldP spid="89" grpId="0"/>
      <p:bldP spid="8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3375B-68F7-7D81-0F36-065B4CE9B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296C-8F47-5143-5832-6887BF31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Foundry - Overview</a:t>
            </a:r>
            <a:br>
              <a:rPr lang="en-US" dirty="0"/>
            </a:br>
            <a:r>
              <a:rPr lang="en-US" sz="3200" dirty="0"/>
              <a:t>What is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9A98-17B2-1127-C1F8-731B9CCE5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Collaborative Project Management</a:t>
            </a:r>
          </a:p>
          <a:p>
            <a:pPr lvl="2"/>
            <a:r>
              <a:rPr lang="en-US" dirty="0"/>
              <a:t>Projects </a:t>
            </a:r>
          </a:p>
          <a:p>
            <a:pPr lvl="3"/>
            <a:r>
              <a:rPr lang="en-US" dirty="0"/>
              <a:t>Manage containers, resources, connectivity and security</a:t>
            </a:r>
          </a:p>
          <a:p>
            <a:pPr lvl="1"/>
            <a:r>
              <a:rPr lang="en-US" dirty="0"/>
              <a:t>Integration with Azure Services</a:t>
            </a:r>
          </a:p>
          <a:p>
            <a:pPr lvl="2"/>
            <a:r>
              <a:rPr lang="en-US" dirty="0"/>
              <a:t>AI services</a:t>
            </a:r>
          </a:p>
          <a:p>
            <a:pPr lvl="2"/>
            <a:r>
              <a:rPr lang="en-US" dirty="0"/>
              <a:t>Azure Storage</a:t>
            </a:r>
          </a:p>
          <a:p>
            <a:pPr lvl="2"/>
            <a:r>
              <a:rPr lang="en-US" dirty="0"/>
              <a:t>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D8D3E-E4AC-3121-424A-B2F3043B5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C16C3-F02B-CBCE-928E-2901D4FFD19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479E4-E8FE-D78B-7ACC-2F33210DE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517232084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6FC1D7-BABD-7805-C5DF-C1EE929B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8360" y="1087178"/>
            <a:ext cx="11338524" cy="4921147"/>
          </a:xfrm>
          <a:prstGeom prst="roundRect">
            <a:avLst>
              <a:gd name="adj" fmla="val 3023"/>
            </a:avLst>
          </a:prstGeom>
          <a:ln w="12700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C48F01-E0A3-6B29-A27B-50B858265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492886"/>
              </p:ext>
            </p:extLst>
          </p:nvPr>
        </p:nvGraphicFramePr>
        <p:xfrm>
          <a:off x="736640" y="1250449"/>
          <a:ext cx="2267316" cy="2334491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8100" dir="2700000" algn="tl" rotWithShape="0">
                    <a:prstClr val="black">
                      <a:alpha val="20000"/>
                    </a:prstClr>
                  </a:outerShdw>
                </a:effectLst>
                <a:tableStyleId>{2D5ABB26-0587-4C30-8999-92F81FD0307C}</a:tableStyleId>
              </a:tblPr>
              <a:tblGrid>
                <a:gridCol w="335757">
                  <a:extLst>
                    <a:ext uri="{9D8B030D-6E8A-4147-A177-3AD203B41FA5}">
                      <a16:colId xmlns:a16="http://schemas.microsoft.com/office/drawing/2014/main" val="899803852"/>
                    </a:ext>
                  </a:extLst>
                </a:gridCol>
                <a:gridCol w="797901">
                  <a:extLst>
                    <a:ext uri="{9D8B030D-6E8A-4147-A177-3AD203B41FA5}">
                      <a16:colId xmlns:a16="http://schemas.microsoft.com/office/drawing/2014/main" val="3493185966"/>
                    </a:ext>
                  </a:extLst>
                </a:gridCol>
                <a:gridCol w="326762">
                  <a:extLst>
                    <a:ext uri="{9D8B030D-6E8A-4147-A177-3AD203B41FA5}">
                      <a16:colId xmlns:a16="http://schemas.microsoft.com/office/drawing/2014/main" val="1803358789"/>
                    </a:ext>
                  </a:extLst>
                </a:gridCol>
                <a:gridCol w="806896">
                  <a:extLst>
                    <a:ext uri="{9D8B030D-6E8A-4147-A177-3AD203B41FA5}">
                      <a16:colId xmlns:a16="http://schemas.microsoft.com/office/drawing/2014/main" val="2297252493"/>
                    </a:ext>
                  </a:extLst>
                </a:gridCol>
              </a:tblGrid>
              <a:tr h="36948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+mj-lt"/>
                        </a:rPr>
                        <a:t>Ingest data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85524"/>
                  </a:ext>
                </a:extLst>
              </a:tr>
              <a:tr h="503847"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Microsoft Fabric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/>
                    </a:p>
                  </a:txBody>
                  <a:tcPr marL="0" marR="0" marT="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Azure SQL Database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61653"/>
                  </a:ext>
                </a:extLst>
              </a:tr>
              <a:tr h="503847"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Cosmos DB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/>
                    </a:p>
                  </a:txBody>
                  <a:tcPr marL="0" marR="0" marT="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Azure AI Search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06648"/>
                  </a:ext>
                </a:extLst>
              </a:tr>
              <a:tr h="352693"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Azure Redis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/>
                    </a:p>
                  </a:txBody>
                  <a:tcPr marL="0" marR="0" marT="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SharePoint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73569"/>
                  </a:ext>
                </a:extLst>
              </a:tr>
              <a:tr h="604616"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</a:pPr>
                      <a:endParaRPr lang="en-US" sz="900"/>
                    </a:p>
                  </a:txBody>
                  <a:tcPr marT="9144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</a:pPr>
                      <a:r>
                        <a:rPr lang="en-US" sz="900"/>
                        <a:t>Bing</a:t>
                      </a:r>
                    </a:p>
                  </a:txBody>
                  <a:tcPr marT="9144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</a:pPr>
                      <a:endParaRPr lang="en-US" sz="800"/>
                    </a:p>
                  </a:txBody>
                  <a:tcPr marL="0" marR="0" marT="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OSS Databases</a:t>
                      </a:r>
                    </a:p>
                  </a:txBody>
                  <a:tcPr marT="9144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588377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A106E88E-38A7-9752-35C8-47F3E55B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163" y="1742915"/>
            <a:ext cx="228600" cy="228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2ACA676-42D0-1640-AE1A-35958150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1755" y="1742915"/>
            <a:ext cx="228600" cy="228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585F6D-19B3-9F15-7947-150514E5B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63" y="2248296"/>
            <a:ext cx="228600" cy="228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B942A9-A920-C397-8B83-253BB5A69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163" y="2677165"/>
            <a:ext cx="228600" cy="228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1B662DC-C948-704D-CC6A-D2D0C48C4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0784" y="3119268"/>
            <a:ext cx="151358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62FB1-8AB4-2892-9928-2D34F3554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6" t="24055" r="24743" b="23997"/>
          <a:stretch/>
        </p:blipFill>
        <p:spPr>
          <a:xfrm>
            <a:off x="1971755" y="2677015"/>
            <a:ext cx="228600" cy="228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F6EC5C8-C4F7-42EA-F634-E08522518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71755" y="3119268"/>
            <a:ext cx="228600" cy="228600"/>
          </a:xfrm>
          <a:prstGeom prst="rect">
            <a:avLst/>
          </a:prstGeom>
        </p:spPr>
      </p:pic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D8B77738-19AF-B740-9C7C-EC08A4E76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0685" y="1246819"/>
            <a:ext cx="2333978" cy="2406571"/>
          </a:xfrm>
          <a:prstGeom prst="roundRect">
            <a:avLst>
              <a:gd name="adj" fmla="val 6873"/>
            </a:avLst>
          </a:prstGeom>
          <a:noFill/>
          <a:ln w="12700" cap="rnd">
            <a:solidFill>
              <a:srgbClr val="65707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568F7C-F6AB-890A-BDD4-57A94495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52" y="2227431"/>
            <a:ext cx="260035" cy="260035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2493796-9FE0-1A49-C7F8-7C7DEE784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699920"/>
              </p:ext>
            </p:extLst>
          </p:nvPr>
        </p:nvGraphicFramePr>
        <p:xfrm>
          <a:off x="729497" y="3813541"/>
          <a:ext cx="2269716" cy="1707091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8100" dir="2700000" algn="tl" rotWithShape="0">
                    <a:prstClr val="black">
                      <a:alpha val="20000"/>
                    </a:prstClr>
                  </a:outerShdw>
                </a:effectLst>
                <a:tableStyleId>{2D5ABB26-0587-4C30-8999-92F81FD0307C}</a:tableStyleId>
              </a:tblPr>
              <a:tblGrid>
                <a:gridCol w="329252">
                  <a:extLst>
                    <a:ext uri="{9D8B030D-6E8A-4147-A177-3AD203B41FA5}">
                      <a16:colId xmlns:a16="http://schemas.microsoft.com/office/drawing/2014/main" val="1758445865"/>
                    </a:ext>
                  </a:extLst>
                </a:gridCol>
                <a:gridCol w="814317">
                  <a:extLst>
                    <a:ext uri="{9D8B030D-6E8A-4147-A177-3AD203B41FA5}">
                      <a16:colId xmlns:a16="http://schemas.microsoft.com/office/drawing/2014/main" val="899803852"/>
                    </a:ext>
                  </a:extLst>
                </a:gridCol>
                <a:gridCol w="327546">
                  <a:extLst>
                    <a:ext uri="{9D8B030D-6E8A-4147-A177-3AD203B41FA5}">
                      <a16:colId xmlns:a16="http://schemas.microsoft.com/office/drawing/2014/main" val="1339659713"/>
                    </a:ext>
                  </a:extLst>
                </a:gridCol>
                <a:gridCol w="798601">
                  <a:extLst>
                    <a:ext uri="{9D8B030D-6E8A-4147-A177-3AD203B41FA5}">
                      <a16:colId xmlns:a16="http://schemas.microsoft.com/office/drawing/2014/main" val="3493185966"/>
                    </a:ext>
                  </a:extLst>
                </a:gridCol>
              </a:tblGrid>
              <a:tr h="37556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+mj-lt"/>
                        </a:rPr>
                        <a:t>Provision cloud resources 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707143"/>
                  </a:ext>
                </a:extLst>
              </a:tr>
              <a:tr h="35848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Compute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Storage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61653"/>
                  </a:ext>
                </a:extLst>
              </a:tr>
              <a:tr h="358489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Data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Identity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06648"/>
                  </a:ext>
                </a:extLst>
              </a:tr>
              <a:tr h="614553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T="9144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App Hosting</a:t>
                      </a:r>
                    </a:p>
                  </a:txBody>
                  <a:tcPr marT="9144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/>
                        <a:t>AI Services</a:t>
                      </a:r>
                    </a:p>
                  </a:txBody>
                  <a:tcPr marT="9144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73569"/>
                  </a:ext>
                </a:extLst>
              </a:tr>
            </a:tbl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71CCB7F1-3C75-25C4-CC95-F19B39200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9611" y="5058651"/>
            <a:ext cx="228600" cy="228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2763EE9-D9E5-B8DC-95C1-89688595C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01479" y="5058651"/>
            <a:ext cx="228600" cy="228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6333FAF-F474-7BF1-AD2E-714792F28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01479" y="4616082"/>
            <a:ext cx="228600" cy="228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03B766E-24E7-680C-752E-A864DFD78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9611" y="4616082"/>
            <a:ext cx="228600" cy="228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51E254-0DE0-C271-07B7-CBF6A1B0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9611" y="4256313"/>
            <a:ext cx="228600" cy="228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BA6DB57-D2DD-1F8E-58BA-67B77DB9E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01479" y="4256313"/>
            <a:ext cx="228600" cy="228600"/>
          </a:xfrm>
          <a:prstGeom prst="rect">
            <a:avLst/>
          </a:prstGeom>
        </p:spPr>
      </p:pic>
      <p:sp>
        <p:nvSpPr>
          <p:cNvPr id="20" name="Rounded Rectangle 11">
            <a:extLst>
              <a:ext uri="{FF2B5EF4-FFF2-40B4-BE49-F238E27FC236}">
                <a16:creationId xmlns:a16="http://schemas.microsoft.com/office/drawing/2014/main" id="{7DEEF396-4D66-BF16-E37C-2AF363640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0685" y="3785060"/>
            <a:ext cx="2333978" cy="1862472"/>
          </a:xfrm>
          <a:prstGeom prst="roundRect">
            <a:avLst>
              <a:gd name="adj" fmla="val 6873"/>
            </a:avLst>
          </a:prstGeom>
          <a:noFill/>
          <a:ln w="12700" cap="rnd">
            <a:solidFill>
              <a:srgbClr val="65707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02A568B-27F9-41D3-A8A8-F9C82CB40359}"/>
              </a:ext>
            </a:extLst>
          </p:cNvPr>
          <p:cNvSpPr>
            <a:spLocks/>
          </p:cNvSpPr>
          <p:nvPr/>
        </p:nvSpPr>
        <p:spPr>
          <a:xfrm>
            <a:off x="3607293" y="1665638"/>
            <a:ext cx="4993466" cy="4308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Open and Modular Platform</a:t>
            </a:r>
            <a:endParaRPr kumimoji="0" lang="en-US" sz="1800" b="0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FFA38B"/>
                  </a:gs>
                  <a:gs pos="80000">
                    <a:srgbClr val="D59ED7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2" name="Rounded Rectangle 12">
            <a:extLst>
              <a:ext uri="{FF2B5EF4-FFF2-40B4-BE49-F238E27FC236}">
                <a16:creationId xmlns:a16="http://schemas.microsoft.com/office/drawing/2014/main" id="{1C04A9DC-B5A0-614A-4B32-EC084C0B8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75664" y="2734009"/>
            <a:ext cx="5248485" cy="2913521"/>
          </a:xfrm>
          <a:prstGeom prst="roundRect">
            <a:avLst>
              <a:gd name="adj" fmla="val 5727"/>
            </a:avLst>
          </a:prstGeom>
          <a:noFill/>
          <a:ln w="12700" cap="rnd">
            <a:solidFill>
              <a:srgbClr val="65707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2DEDF-B1E9-7751-ECEB-54F667D1EE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5025950" y="2527552"/>
            <a:ext cx="2156152" cy="389919"/>
          </a:xfrm>
          <a:prstGeom prst="roundRect">
            <a:avLst>
              <a:gd name="adj" fmla="val 31494"/>
            </a:avLst>
          </a:prstGeom>
          <a:gradFill flip="none" rotWithShape="1">
            <a:gsLst>
              <a:gs pos="80000">
                <a:srgbClr val="C03BC4"/>
              </a:gs>
              <a:gs pos="0">
                <a:srgbClr val="FF5C39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="horz" wrap="square" lIns="72000" tIns="36000" rIns="72000" bIns="5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New Collaborations</a:t>
            </a:r>
          </a:p>
        </p:txBody>
      </p:sp>
      <p:pic>
        <p:nvPicPr>
          <p:cNvPr id="24" name="Picture 2" descr="accenture">
            <a:extLst>
              <a:ext uri="{FF2B5EF4-FFF2-40B4-BE49-F238E27FC236}">
                <a16:creationId xmlns:a16="http://schemas.microsoft.com/office/drawing/2014/main" id="{466C4BAA-1CCF-CF5F-A8A5-33E1CB97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27" y="3547751"/>
            <a:ext cx="1253940" cy="32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Gretel">
            <a:extLst>
              <a:ext uri="{FF2B5EF4-FFF2-40B4-BE49-F238E27FC236}">
                <a16:creationId xmlns:a16="http://schemas.microsoft.com/office/drawing/2014/main" id="{EF8E6991-1369-367B-7968-4608B15F39A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188" y="3584940"/>
            <a:ext cx="938446" cy="372998"/>
          </a:xfrm>
          <a:prstGeom prst="rect">
            <a:avLst/>
          </a:prstGeom>
        </p:spPr>
      </p:pic>
      <p:pic>
        <p:nvPicPr>
          <p:cNvPr id="26" name="Graphic 25" descr="KPMG">
            <a:extLst>
              <a:ext uri="{FF2B5EF4-FFF2-40B4-BE49-F238E27FC236}">
                <a16:creationId xmlns:a16="http://schemas.microsoft.com/office/drawing/2014/main" id="{9E07A3C3-DD84-3D9E-7A1A-981A54EBD2E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06655" y="3481909"/>
            <a:ext cx="938447" cy="388576"/>
          </a:xfrm>
          <a:prstGeom prst="rect">
            <a:avLst/>
          </a:prstGeom>
        </p:spPr>
      </p:pic>
      <p:pic>
        <p:nvPicPr>
          <p:cNvPr id="27" name="Graphic 26" descr="Scale">
            <a:extLst>
              <a:ext uri="{FF2B5EF4-FFF2-40B4-BE49-F238E27FC236}">
                <a16:creationId xmlns:a16="http://schemas.microsoft.com/office/drawing/2014/main" id="{E5E3E8B3-6141-CA19-53CB-636958BB51FC}"/>
              </a:ext>
            </a:extLst>
          </p:cNvPr>
          <p:cNvPicPr>
            <a:picLocks noChangeAspect="1"/>
          </p:cNvPicPr>
          <p:nvPr/>
        </p:nvPicPr>
        <p:blipFill>
          <a:blip r:embed="rId32">
            <a:lum bright="100000"/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04983" y="4700917"/>
            <a:ext cx="755048" cy="242892"/>
          </a:xfrm>
          <a:prstGeom prst="rect">
            <a:avLst/>
          </a:prstGeom>
        </p:spPr>
      </p:pic>
      <p:grpSp>
        <p:nvGrpSpPr>
          <p:cNvPr id="28" name="Group 27" descr="Statsig">
            <a:extLst>
              <a:ext uri="{FF2B5EF4-FFF2-40B4-BE49-F238E27FC236}">
                <a16:creationId xmlns:a16="http://schemas.microsoft.com/office/drawing/2014/main" id="{EA118BA6-63E0-794A-13ED-ED231CD31FC4}"/>
              </a:ext>
            </a:extLst>
          </p:cNvPr>
          <p:cNvGrpSpPr/>
          <p:nvPr/>
        </p:nvGrpSpPr>
        <p:grpSpPr>
          <a:xfrm>
            <a:off x="5328447" y="4692496"/>
            <a:ext cx="1264850" cy="273084"/>
            <a:chOff x="7418912" y="5262398"/>
            <a:chExt cx="1262449" cy="27256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1FB1169-7DBC-0860-2878-889BA4C70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072"/>
            <a:stretch/>
          </p:blipFill>
          <p:spPr bwMode="auto">
            <a:xfrm>
              <a:off x="7418912" y="5262398"/>
              <a:ext cx="339950" cy="26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6B86691-5DC0-3A64-28E8-6AE3FC5B1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 cstate="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27"/>
            <a:stretch/>
          </p:blipFill>
          <p:spPr bwMode="auto">
            <a:xfrm>
              <a:off x="7758862" y="5270803"/>
              <a:ext cx="922499" cy="264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 descr="Weights &amp; Biases">
            <a:extLst>
              <a:ext uri="{FF2B5EF4-FFF2-40B4-BE49-F238E27FC236}">
                <a16:creationId xmlns:a16="http://schemas.microsoft.com/office/drawing/2014/main" id="{08A51D88-0361-B3A2-0D63-52E5EBF61E33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28" y="4516955"/>
            <a:ext cx="1364942" cy="655454"/>
          </a:xfrm>
          <a:prstGeom prst="rect">
            <a:avLst/>
          </a:prstGeom>
        </p:spPr>
      </p:pic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BE702DB-578C-3265-7AD8-09D2E2D02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852549"/>
              </p:ext>
            </p:extLst>
          </p:nvPr>
        </p:nvGraphicFramePr>
        <p:xfrm>
          <a:off x="9148647" y="1250450"/>
          <a:ext cx="2265728" cy="1180983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8100" dir="2700000" algn="tl" rotWithShape="0">
                    <a:prstClr val="black">
                      <a:alpha val="20000"/>
                    </a:prstClr>
                  </a:outerShdw>
                </a:effectLst>
                <a:tableStyleId>{2D5ABB26-0587-4C30-8999-92F81FD0307C}</a:tableStyleId>
              </a:tblPr>
              <a:tblGrid>
                <a:gridCol w="341380">
                  <a:extLst>
                    <a:ext uri="{9D8B030D-6E8A-4147-A177-3AD203B41FA5}">
                      <a16:colId xmlns:a16="http://schemas.microsoft.com/office/drawing/2014/main" val="2353794166"/>
                    </a:ext>
                  </a:extLst>
                </a:gridCol>
                <a:gridCol w="663091">
                  <a:extLst>
                    <a:ext uri="{9D8B030D-6E8A-4147-A177-3AD203B41FA5}">
                      <a16:colId xmlns:a16="http://schemas.microsoft.com/office/drawing/2014/main" val="899803852"/>
                    </a:ext>
                  </a:extLst>
                </a:gridCol>
                <a:gridCol w="493380">
                  <a:extLst>
                    <a:ext uri="{9D8B030D-6E8A-4147-A177-3AD203B41FA5}">
                      <a16:colId xmlns:a16="http://schemas.microsoft.com/office/drawing/2014/main" val="3822473543"/>
                    </a:ext>
                  </a:extLst>
                </a:gridCol>
                <a:gridCol w="767877">
                  <a:extLst>
                    <a:ext uri="{9D8B030D-6E8A-4147-A177-3AD203B41FA5}">
                      <a16:colId xmlns:a16="http://schemas.microsoft.com/office/drawing/2014/main" val="3493185966"/>
                    </a:ext>
                  </a:extLst>
                </a:gridCol>
              </a:tblGrid>
              <a:tr h="237419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+mj-lt"/>
                        </a:rPr>
                        <a:t>Orchestrate with OSS frameworks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533975"/>
                  </a:ext>
                </a:extLst>
              </a:tr>
              <a:tr h="226627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900" b="0" i="0" u="none" strike="noStrike" noProof="0">
                          <a:solidFill>
                            <a:schemeClr val="tx1"/>
                          </a:solidFill>
                          <a:latin typeface="Segoe Sans Text"/>
                        </a:rPr>
                        <a:t>Semantic Kernel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err="1"/>
                        <a:t>LangChain</a:t>
                      </a:r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61653"/>
                  </a:ext>
                </a:extLst>
              </a:tr>
              <a:tr h="388503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T="9144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err="1"/>
                        <a:t>AutoGen</a:t>
                      </a:r>
                    </a:p>
                  </a:txBody>
                  <a:tcPr marT="9144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LlamaIndex</a:t>
                      </a:r>
                      <a:endParaRPr lang="en-US" sz="900" dirty="0"/>
                    </a:p>
                  </a:txBody>
                  <a:tcPr marT="91440" marB="1371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06648"/>
                  </a:ext>
                </a:extLst>
              </a:tr>
            </a:tbl>
          </a:graphicData>
        </a:graphic>
      </p:graphicFrame>
      <p:pic>
        <p:nvPicPr>
          <p:cNvPr id="33" name="Picture 6">
            <a:extLst>
              <a:ext uri="{FF2B5EF4-FFF2-40B4-BE49-F238E27FC236}">
                <a16:creationId xmlns:a16="http://schemas.microsoft.com/office/drawing/2014/main" id="{02D1B4E0-D20D-7069-20B4-F89012FAC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402" y="1695727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59A1F679-3D29-313F-964D-D7A4F783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749" y="1746167"/>
            <a:ext cx="2286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6F6D997-35D6-BA66-5E5F-9806A14D3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42" y="2075551"/>
            <a:ext cx="228600" cy="2286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B9F14A68-2683-073F-E11C-503E1AC2B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 l="-127" t="2" r="80330" b="-369"/>
          <a:stretch/>
        </p:blipFill>
        <p:spPr>
          <a:xfrm>
            <a:off x="10432749" y="2071647"/>
            <a:ext cx="228600" cy="227449"/>
          </a:xfrm>
          <a:prstGeom prst="rect">
            <a:avLst/>
          </a:prstGeom>
        </p:spPr>
      </p:pic>
      <p:sp>
        <p:nvSpPr>
          <p:cNvPr id="37" name="Rounded Rectangle 14">
            <a:extLst>
              <a:ext uri="{FF2B5EF4-FFF2-40B4-BE49-F238E27FC236}">
                <a16:creationId xmlns:a16="http://schemas.microsoft.com/office/drawing/2014/main" id="{096888A1-11F5-2A8D-9445-550333289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48647" y="1246820"/>
            <a:ext cx="2333978" cy="1182128"/>
          </a:xfrm>
          <a:prstGeom prst="roundRect">
            <a:avLst>
              <a:gd name="adj" fmla="val 10944"/>
            </a:avLst>
          </a:prstGeom>
          <a:noFill/>
          <a:ln w="12700" cap="rnd">
            <a:solidFill>
              <a:srgbClr val="65707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06E8449-DC75-7A40-62A0-D7E45916B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762398"/>
              </p:ext>
            </p:extLst>
          </p:nvPr>
        </p:nvGraphicFramePr>
        <p:xfrm>
          <a:off x="9155790" y="2527552"/>
          <a:ext cx="2265728" cy="1593808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8100" dir="2700000" algn="tl" rotWithShape="0">
                    <a:prstClr val="black">
                      <a:alpha val="20000"/>
                    </a:prstClr>
                  </a:outerShdw>
                </a:effectLst>
                <a:tableStyleId>{2D5ABB26-0587-4C30-8999-92F81FD0307C}</a:tableStyleId>
              </a:tblPr>
              <a:tblGrid>
                <a:gridCol w="331841">
                  <a:extLst>
                    <a:ext uri="{9D8B030D-6E8A-4147-A177-3AD203B41FA5}">
                      <a16:colId xmlns:a16="http://schemas.microsoft.com/office/drawing/2014/main" val="945353485"/>
                    </a:ext>
                  </a:extLst>
                </a:gridCol>
                <a:gridCol w="801023">
                  <a:extLst>
                    <a:ext uri="{9D8B030D-6E8A-4147-A177-3AD203B41FA5}">
                      <a16:colId xmlns:a16="http://schemas.microsoft.com/office/drawing/2014/main" val="899803852"/>
                    </a:ext>
                  </a:extLst>
                </a:gridCol>
                <a:gridCol w="377590">
                  <a:extLst>
                    <a:ext uri="{9D8B030D-6E8A-4147-A177-3AD203B41FA5}">
                      <a16:colId xmlns:a16="http://schemas.microsoft.com/office/drawing/2014/main" val="2231721167"/>
                    </a:ext>
                  </a:extLst>
                </a:gridCol>
                <a:gridCol w="755274">
                  <a:extLst>
                    <a:ext uri="{9D8B030D-6E8A-4147-A177-3AD203B41FA5}">
                      <a16:colId xmlns:a16="http://schemas.microsoft.com/office/drawing/2014/main" val="3493185966"/>
                    </a:ext>
                  </a:extLst>
                </a:gridCol>
              </a:tblGrid>
              <a:tr h="2941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+mj-lt"/>
                        </a:rPr>
                        <a:t>Leverage Azure App Services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09941"/>
                  </a:ext>
                </a:extLst>
              </a:tr>
              <a:tr h="280751"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Functions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Kubernetes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61653"/>
                  </a:ext>
                </a:extLst>
              </a:tr>
              <a:tr h="401073"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Container Apps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Logic Apps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06648"/>
                  </a:ext>
                </a:extLst>
              </a:tr>
              <a:tr h="481288"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1097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Dynamic Sessions</a:t>
                      </a:r>
                    </a:p>
                  </a:txBody>
                  <a:tcPr marT="91440" marB="1097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1097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/>
                        <a:t>PubSub</a:t>
                      </a:r>
                      <a:endParaRPr lang="en-US" sz="900" dirty="0"/>
                    </a:p>
                  </a:txBody>
                  <a:tcPr marT="91440" marB="1097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073569"/>
                  </a:ext>
                </a:extLst>
              </a:tr>
            </a:tbl>
          </a:graphicData>
        </a:graphic>
      </p:graphicFrame>
      <p:pic>
        <p:nvPicPr>
          <p:cNvPr id="39" name="Graphic 38">
            <a:extLst>
              <a:ext uri="{FF2B5EF4-FFF2-40B4-BE49-F238E27FC236}">
                <a16:creationId xmlns:a16="http://schemas.microsoft.com/office/drawing/2014/main" id="{3816AA8E-51C8-6A1B-9BFC-D2F92DE7B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461267" y="2908910"/>
            <a:ext cx="228600" cy="2286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0E0D1176-7B98-9BE3-E319-DB29662A0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276284" y="3302489"/>
            <a:ext cx="228600" cy="2286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24B78C4-B7DE-BBA9-4A32-392D359C8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276284" y="2920046"/>
            <a:ext cx="228600" cy="228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DD62493-54CB-7B0C-0AEB-51C0D0326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461267" y="3301379"/>
            <a:ext cx="228600" cy="228600"/>
          </a:xfrm>
          <a:prstGeom prst="rect">
            <a:avLst/>
          </a:prstGeom>
        </p:spPr>
      </p:pic>
      <p:sp>
        <p:nvSpPr>
          <p:cNvPr id="43" name="Rounded Rectangle 13">
            <a:extLst>
              <a:ext uri="{FF2B5EF4-FFF2-40B4-BE49-F238E27FC236}">
                <a16:creationId xmlns:a16="http://schemas.microsoft.com/office/drawing/2014/main" id="{94AA4AB7-2319-5AF6-8DD7-D535A8045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48647" y="2508078"/>
            <a:ext cx="2333978" cy="1587381"/>
          </a:xfrm>
          <a:prstGeom prst="roundRect">
            <a:avLst>
              <a:gd name="adj" fmla="val 6873"/>
            </a:avLst>
          </a:prstGeom>
          <a:noFill/>
          <a:ln w="12700" cap="rnd">
            <a:solidFill>
              <a:srgbClr val="65707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45AEAD03-DE27-EDD2-68FC-DCF16E9D1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367019"/>
              </p:ext>
            </p:extLst>
          </p:nvPr>
        </p:nvGraphicFramePr>
        <p:xfrm>
          <a:off x="9148647" y="4237267"/>
          <a:ext cx="2265728" cy="1267968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8100" dir="2700000" algn="tl" rotWithShape="0">
                    <a:prstClr val="black">
                      <a:alpha val="20000"/>
                    </a:prstClr>
                  </a:outerShdw>
                </a:effectLst>
                <a:tableStyleId>{2D5ABB26-0587-4C30-8999-92F81FD0307C}</a:tableStyleId>
              </a:tblPr>
              <a:tblGrid>
                <a:gridCol w="351958">
                  <a:extLst>
                    <a:ext uri="{9D8B030D-6E8A-4147-A177-3AD203B41FA5}">
                      <a16:colId xmlns:a16="http://schemas.microsoft.com/office/drawing/2014/main" val="3209345655"/>
                    </a:ext>
                  </a:extLst>
                </a:gridCol>
                <a:gridCol w="780906">
                  <a:extLst>
                    <a:ext uri="{9D8B030D-6E8A-4147-A177-3AD203B41FA5}">
                      <a16:colId xmlns:a16="http://schemas.microsoft.com/office/drawing/2014/main" val="899803852"/>
                    </a:ext>
                  </a:extLst>
                </a:gridCol>
                <a:gridCol w="341838">
                  <a:extLst>
                    <a:ext uri="{9D8B030D-6E8A-4147-A177-3AD203B41FA5}">
                      <a16:colId xmlns:a16="http://schemas.microsoft.com/office/drawing/2014/main" val="2445421426"/>
                    </a:ext>
                  </a:extLst>
                </a:gridCol>
                <a:gridCol w="791026">
                  <a:extLst>
                    <a:ext uri="{9D8B030D-6E8A-4147-A177-3AD203B41FA5}">
                      <a16:colId xmlns:a16="http://schemas.microsoft.com/office/drawing/2014/main" val="3493185966"/>
                    </a:ext>
                  </a:extLst>
                </a:gridCol>
              </a:tblGrid>
              <a:tr h="256382">
                <a:tc gridSpan="4"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2"/>
                          </a:solidFill>
                          <a:latin typeface="+mj-lt"/>
                        </a:rPr>
                        <a:t>Monitor in production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339439"/>
                  </a:ext>
                </a:extLst>
              </a:tr>
              <a:tr h="349612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Azure Monitor</a:t>
                      </a:r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err="1"/>
                        <a:t>Arize</a:t>
                      </a:r>
                      <a:endParaRPr lang="en-US" sz="900"/>
                    </a:p>
                  </a:txBody>
                  <a:tcPr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261653"/>
                  </a:ext>
                </a:extLst>
              </a:tr>
              <a:tr h="419534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T="91440" marB="1097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/>
                        <a:t>Azure App Config</a:t>
                      </a:r>
                    </a:p>
                  </a:txBody>
                  <a:tcPr marT="91440" marB="1097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/>
                    </a:p>
                  </a:txBody>
                  <a:tcPr marT="91440" marB="1097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Weights &amp; Biases</a:t>
                      </a:r>
                    </a:p>
                  </a:txBody>
                  <a:tcPr marT="91440" marB="1097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706648"/>
                  </a:ext>
                </a:extLst>
              </a:tr>
            </a:tbl>
          </a:graphicData>
        </a:graphic>
      </p:graphicFrame>
      <p:pic>
        <p:nvPicPr>
          <p:cNvPr id="45" name="Graphic 44">
            <a:extLst>
              <a:ext uri="{FF2B5EF4-FFF2-40B4-BE49-F238E27FC236}">
                <a16:creationId xmlns:a16="http://schemas.microsoft.com/office/drawing/2014/main" id="{6FBD6024-EFB7-3BCD-5070-47B1630C2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283377" y="5147363"/>
            <a:ext cx="228600" cy="2286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B19B339-AA8A-62D9-3788-FADEDF0CC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 r="86096"/>
          <a:stretch/>
        </p:blipFill>
        <p:spPr>
          <a:xfrm>
            <a:off x="10408952" y="5147363"/>
            <a:ext cx="228600" cy="22197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8184B75-D634-D09E-3C73-86F0D6017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 r="75258"/>
          <a:stretch/>
        </p:blipFill>
        <p:spPr>
          <a:xfrm>
            <a:off x="10426537" y="4692217"/>
            <a:ext cx="211015" cy="2286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4EDA429A-FED5-6AE8-7A6A-AA4341871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292167" y="4692217"/>
            <a:ext cx="228600" cy="228600"/>
          </a:xfrm>
          <a:prstGeom prst="rect">
            <a:avLst/>
          </a:prstGeom>
        </p:spPr>
      </p:pic>
      <p:sp>
        <p:nvSpPr>
          <p:cNvPr id="49" name="Rounded Rectangle 12">
            <a:extLst>
              <a:ext uri="{FF2B5EF4-FFF2-40B4-BE49-F238E27FC236}">
                <a16:creationId xmlns:a16="http://schemas.microsoft.com/office/drawing/2014/main" id="{685ACE20-E9F0-FEAC-3FCC-945798A69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48647" y="4174590"/>
            <a:ext cx="2333978" cy="1472942"/>
          </a:xfrm>
          <a:prstGeom prst="roundRect">
            <a:avLst>
              <a:gd name="adj" fmla="val 9090"/>
            </a:avLst>
          </a:prstGeom>
          <a:noFill/>
          <a:ln w="12700" cap="rnd">
            <a:solidFill>
              <a:srgbClr val="65707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5EC366B0-8916-0E80-29CE-D0D928C15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r="23817"/>
          <a:stretch/>
        </p:blipFill>
        <p:spPr bwMode="auto">
          <a:xfrm>
            <a:off x="10461267" y="3761276"/>
            <a:ext cx="228600" cy="22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D0D5B8E3-B047-C473-9C6D-BC5370AA5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76284" y="3756185"/>
            <a:ext cx="228600" cy="228600"/>
          </a:xfrm>
          <a:prstGeom prst="rect">
            <a:avLst/>
          </a:prstGeom>
        </p:spPr>
      </p:pic>
      <p:grpSp>
        <p:nvGrpSpPr>
          <p:cNvPr id="52" name="Group 51" descr="Logos of Microsoft copilot studio, Microsoft power platform, Azure AI Foundry Portal, Azure Machine Learning, Github enterprise, Visual studio code, Azure DevOps, and Microsoft Azure Portal.">
            <a:extLst>
              <a:ext uri="{FF2B5EF4-FFF2-40B4-BE49-F238E27FC236}">
                <a16:creationId xmlns:a16="http://schemas.microsoft.com/office/drawing/2014/main" id="{ADD48DD6-82A1-F360-9062-94D30DAE49CE}"/>
              </a:ext>
            </a:extLst>
          </p:cNvPr>
          <p:cNvGrpSpPr/>
          <p:nvPr/>
        </p:nvGrpSpPr>
        <p:grpSpPr>
          <a:xfrm>
            <a:off x="553379" y="5848435"/>
            <a:ext cx="11043342" cy="704765"/>
            <a:chOff x="553379" y="5933826"/>
            <a:chExt cx="11043342" cy="7047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B405C8C-2948-BEFA-5891-6B24046FE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92559" y="5933826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FF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4347980A-845E-D131-9926-9409630AB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957360" y="6006561"/>
              <a:ext cx="190440" cy="174570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C323FA9-9490-33BE-AD99-147EBEADD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53379" y="6361592"/>
              <a:ext cx="9893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Microsoft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Copilot Studio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5FA8F4B-F631-7E02-3884-408A6B001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24318" y="594040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8550839F-B7C7-D858-A029-5876B4BB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2384712" y="6000798"/>
              <a:ext cx="199253" cy="199253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3AB84EC-C4D8-D2A7-B367-3A294BD83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989663" y="6361592"/>
              <a:ext cx="9893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Microsoft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Power Platform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973B50D-9C4E-8509-0C32-646BE7EC6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61499" y="594040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1AB20D58-1D00-E052-A39A-4A636C4F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3809490" y="5988395"/>
              <a:ext cx="224059" cy="2240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186D230-0CDE-C016-81B2-D900CC91C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425947" y="6361592"/>
              <a:ext cx="989351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AI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Sans Text Semibold"/>
                </a:rPr>
                <a:t>Foundry portal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52A1698-C2CE-1926-B37B-FC6810F12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96389" y="594040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117648-1684-1CBD-EEF5-9F63C8F6C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862231" y="6361592"/>
              <a:ext cx="9893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Machine Learning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0C8BF26-670E-7C46-14CD-00914138D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34564" y="5940404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51E6BD6-C314-F633-910F-155B817D8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6694958" y="6000798"/>
              <a:ext cx="199253" cy="19925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8EE60AF-31CA-6379-A511-D3363786F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298515" y="6361592"/>
              <a:ext cx="9893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GitHub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Enterprise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4FB7B9-7482-B75E-1975-27A5BD27A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69454" y="5933827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endParaRP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0E1CDA88-6D3E-8C49-5BCD-14F6872EE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8142189" y="6006562"/>
              <a:ext cx="174570" cy="174570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ED237EE-0324-9365-36A9-41844DF4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734799" y="6361592"/>
              <a:ext cx="9893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Visual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Studio Code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9E5417-E4C7-98AD-3265-AD919FB33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492989" y="5933827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24E9063E-F1CE-9E53-C515-240B1FBB7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9546219" y="5987057"/>
              <a:ext cx="213579" cy="213579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1C97CD9-0F7C-EB3F-D13C-272F07020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171083" y="6361592"/>
              <a:ext cx="9893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DevOps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E856627-CC18-E5D0-DD5E-11BF0642C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945804" y="5936850"/>
              <a:ext cx="320040" cy="32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4ACE57D7-7A33-52C4-2AE4-2A8D8B0C4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p:blipFill>
          <p:spPr>
            <a:xfrm>
              <a:off x="11000988" y="5992034"/>
              <a:ext cx="209673" cy="209673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C872923-4E38-D037-729B-AE962B144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607370" y="6361592"/>
              <a:ext cx="9893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Microsoft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Portal</a:t>
              </a:r>
            </a:p>
          </p:txBody>
        </p:sp>
        <p:pic>
          <p:nvPicPr>
            <p:cNvPr id="76" name="Picture 75" descr="A blue and green logo&#10;&#10;Description automatically generated">
              <a:extLst>
                <a:ext uri="{FF2B5EF4-FFF2-40B4-BE49-F238E27FC236}">
                  <a16:creationId xmlns:a16="http://schemas.microsoft.com/office/drawing/2014/main" id="{B0DD01AD-FA2B-65B6-48CC-61D6B61F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5251114" y="5990872"/>
              <a:ext cx="226835" cy="226835"/>
            </a:xfrm>
            <a:prstGeom prst="rect">
              <a:avLst/>
            </a:prstGeom>
          </p:spPr>
        </p:pic>
      </p:grpSp>
      <p:sp>
        <p:nvSpPr>
          <p:cNvPr id="77" name="Title 1">
            <a:extLst>
              <a:ext uri="{FF2B5EF4-FFF2-40B4-BE49-F238E27FC236}">
                <a16:creationId xmlns:a16="http://schemas.microsoft.com/office/drawing/2014/main" id="{D85996FC-DF8D-9BB8-3A96-01E7FFA9D7D9}"/>
              </a:ext>
            </a:extLst>
          </p:cNvPr>
          <p:cNvSpPr txBox="1">
            <a:spLocks/>
          </p:cNvSpPr>
          <p:nvPr/>
        </p:nvSpPr>
        <p:spPr bwMode="auto">
          <a:xfrm>
            <a:off x="1534585" y="152401"/>
            <a:ext cx="10390716" cy="73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sz="4400" dirty="0" smtClean="0">
                <a:solidFill>
                  <a:srgbClr val="3399F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Microsoft Foundry Overview</a:t>
            </a:r>
          </a:p>
        </p:txBody>
      </p:sp>
      <p:sp>
        <p:nvSpPr>
          <p:cNvPr id="79" name="Footer Placeholder 4">
            <a:extLst>
              <a:ext uri="{FF2B5EF4-FFF2-40B4-BE49-F238E27FC236}">
                <a16:creationId xmlns:a16="http://schemas.microsoft.com/office/drawing/2014/main" id="{AB55F182-A228-547A-91D4-6C2189B05DDB}"/>
              </a:ext>
            </a:extLst>
          </p:cNvPr>
          <p:cNvSpPr txBox="1">
            <a:spLocks/>
          </p:cNvSpPr>
          <p:nvPr/>
        </p:nvSpPr>
        <p:spPr>
          <a:xfrm>
            <a:off x="1320800" y="6553200"/>
            <a:ext cx="10058400" cy="23336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Arial" charset="0"/>
              </a:rPr>
              <a:t>CSCI E-94 Joseph Ficara Version 2.0.3 - Courtesy Microsoft Ignite BRK103.pptx</a:t>
            </a:r>
          </a:p>
        </p:txBody>
      </p:sp>
    </p:spTree>
    <p:extLst>
      <p:ext uri="{BB962C8B-B14F-4D97-AF65-F5344CB8AC3E}">
        <p14:creationId xmlns:p14="http://schemas.microsoft.com/office/powerpoint/2010/main" val="32606347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1.04167E-6 0.03542 " pathEditMode="relative" rAng="0" ptsTypes="AA">
                                      <p:cBhvr>
                                        <p:cTn id="104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0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1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1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2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29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34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3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44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54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59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64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69" dur="7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74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79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84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89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94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19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04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0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14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1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24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2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34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39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44" dur="7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49" dur="7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 animBg="1"/>
      <p:bldP spid="11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37" grpId="0" animBg="1"/>
      <p:bldP spid="37" grpId="1" animBg="1"/>
      <p:bldP spid="43" grpId="0" animBg="1"/>
      <p:bldP spid="43" grpId="1" animBg="1"/>
      <p:bldP spid="49" grpId="0" animBg="1"/>
      <p:bldP spid="4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AC8F7-F707-CEA3-818C-EC65C2C8F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0365-0095-1E90-F71F-2FF0A049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Foundry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D70F-309A-8286-93F6-E162134FF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Diverse AI models</a:t>
            </a:r>
          </a:p>
          <a:p>
            <a:pPr lvl="1"/>
            <a:r>
              <a:rPr lang="en-US" dirty="0"/>
              <a:t>Over 11,000 models</a:t>
            </a:r>
          </a:p>
          <a:p>
            <a:pPr lvl="2"/>
            <a:r>
              <a:rPr lang="en-US" dirty="0"/>
              <a:t>Anthropic Claude</a:t>
            </a:r>
          </a:p>
          <a:p>
            <a:pPr lvl="2"/>
            <a:r>
              <a:rPr lang="en-US" dirty="0"/>
              <a:t>DeepSeek</a:t>
            </a:r>
          </a:p>
          <a:p>
            <a:pPr lvl="2"/>
            <a:r>
              <a:rPr lang="en-US" dirty="0"/>
              <a:t>Grok</a:t>
            </a:r>
          </a:p>
          <a:p>
            <a:pPr lvl="2"/>
            <a:r>
              <a:rPr lang="en-US" dirty="0"/>
              <a:t>Hugging Face</a:t>
            </a:r>
          </a:p>
          <a:p>
            <a:pPr lvl="2"/>
            <a:r>
              <a:rPr lang="en-US" dirty="0"/>
              <a:t>OpenAI</a:t>
            </a:r>
          </a:p>
          <a:p>
            <a:pPr lvl="2"/>
            <a:r>
              <a:rPr lang="en-US" dirty="0"/>
              <a:t>Microsoft</a:t>
            </a:r>
          </a:p>
          <a:p>
            <a:pPr lvl="2"/>
            <a:r>
              <a:rPr lang="en-US" dirty="0"/>
              <a:t>Mistral</a:t>
            </a:r>
          </a:p>
          <a:p>
            <a:pPr lvl="2"/>
            <a:r>
              <a:rPr lang="en-US" dirty="0"/>
              <a:t>Other open source and public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E5DFB-2261-0139-3B33-8041EAC79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FCBD6-E403-D5A2-6962-C4C2F01F37E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C77BA-B7DF-D705-3992-0550A9BB1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2.0.3</a:t>
            </a:r>
          </a:p>
        </p:txBody>
      </p:sp>
    </p:spTree>
    <p:extLst>
      <p:ext uri="{BB962C8B-B14F-4D97-AF65-F5344CB8AC3E}">
        <p14:creationId xmlns:p14="http://schemas.microsoft.com/office/powerpoint/2010/main" val="4117342087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dirty="0" smtClean="0">
            <a:solidFill>
              <a:schemeClr val="bg1"/>
            </a:solidFill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zure Lecture Template" id="{0439FFC5-6EAC-4872-909F-4AFD691C8633}" vid="{F4126334-5BB0-4C04-9544-1996DE218584}"/>
    </a:ext>
  </a:extLst>
</a:theme>
</file>

<file path=ppt/theme/theme2.xml><?xml version="1.0" encoding="utf-8"?>
<a:theme xmlns:a="http://schemas.openxmlformats.org/drawingml/2006/main" name="Dark Theme">
  <a:themeElements>
    <a:clrScheme name="Custom 198">
      <a:dk1>
        <a:srgbClr val="091F2C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8DE971"/>
      </a:accent2>
      <a:accent3>
        <a:srgbClr val="0078D4"/>
      </a:accent3>
      <a:accent4>
        <a:srgbClr val="D7D2CB"/>
      </a:accent4>
      <a:accent5>
        <a:srgbClr val="FFE399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8A17B14A-69D5-4F26-BC7B-8547BA50C10C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Lecture Template</Template>
  <TotalTime>0</TotalTime>
  <Words>1558</Words>
  <Application>Microsoft Office PowerPoint</Application>
  <PresentationFormat>Widescreen</PresentationFormat>
  <Paragraphs>402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Segoe UI</vt:lpstr>
      <vt:lpstr>Segoe UI Variable Display Semib</vt:lpstr>
      <vt:lpstr>Arial</vt:lpstr>
      <vt:lpstr>Aptos</vt:lpstr>
      <vt:lpstr>Wingdings</vt:lpstr>
      <vt:lpstr>Segoe UI Variable Display Semibold</vt:lpstr>
      <vt:lpstr>Segoe UI Light</vt:lpstr>
      <vt:lpstr>Cascadia Mono</vt:lpstr>
      <vt:lpstr>Tahoma</vt:lpstr>
      <vt:lpstr>Segoe UI Semibold</vt:lpstr>
      <vt:lpstr>Consolas</vt:lpstr>
      <vt:lpstr>Segoe Sans Text</vt:lpstr>
      <vt:lpstr>Blends</vt:lpstr>
      <vt:lpstr>Dark Theme</vt:lpstr>
      <vt:lpstr>Microsoft Foundry Part 1</vt:lpstr>
      <vt:lpstr>Agenda</vt:lpstr>
      <vt:lpstr>Overview</vt:lpstr>
      <vt:lpstr>Microsoft Foundry - Overview</vt:lpstr>
      <vt:lpstr>Microsoft Foundry - Overview</vt:lpstr>
      <vt:lpstr>PowerPoint Presentation</vt:lpstr>
      <vt:lpstr>Microsoft Foundry - Overview What is it</vt:lpstr>
      <vt:lpstr>PowerPoint Presentation</vt:lpstr>
      <vt:lpstr>Microsoft Foundry - Overview</vt:lpstr>
      <vt:lpstr>PowerPoint Presentation</vt:lpstr>
      <vt:lpstr>Microsoft Foundry - Overview What is it</vt:lpstr>
      <vt:lpstr>PowerPoint Presentation</vt:lpstr>
      <vt:lpstr>Microsoft Foundry - Overview</vt:lpstr>
      <vt:lpstr>Creating a Foundry Resource</vt:lpstr>
      <vt:lpstr>Creating a Foundry Resource</vt:lpstr>
      <vt:lpstr>Creating a Foundry Resource</vt:lpstr>
      <vt:lpstr>Creating a Foundry Resource</vt:lpstr>
      <vt:lpstr>Creating a Foundry Resource</vt:lpstr>
      <vt:lpstr>Creating a Foundry Resource</vt:lpstr>
      <vt:lpstr>Creating a Foundry Resource</vt:lpstr>
      <vt:lpstr>Creating a Foundry Resource</vt:lpstr>
      <vt:lpstr>Configuring in Azure</vt:lpstr>
      <vt:lpstr>Configuring in Azure</vt:lpstr>
      <vt:lpstr>Configuring in Azure</vt:lpstr>
      <vt:lpstr>Test in playground</vt:lpstr>
      <vt:lpstr>PowerPoint Presentation</vt:lpstr>
      <vt:lpstr>Configuring in Azure</vt:lpstr>
      <vt:lpstr>Let's Code!</vt:lpstr>
      <vt:lpstr>Simple Chatbot</vt:lpstr>
      <vt:lpstr>Simple Chatbot</vt:lpstr>
      <vt:lpstr>Simple Chatbot</vt:lpstr>
      <vt:lpstr>Test in playground</vt:lpstr>
      <vt:lpstr>Simple Chatbot</vt:lpstr>
      <vt:lpstr>Simple Chatbot</vt:lpstr>
      <vt:lpstr>PowerPoint Presentation</vt:lpstr>
      <vt:lpstr>Structured Output JSON</vt:lpstr>
      <vt:lpstr>Structured Output JSON</vt:lpstr>
      <vt:lpstr>Structured Output JSON How do you do it …</vt:lpstr>
      <vt:lpstr>Structured Output JSON How do you do it …</vt:lpstr>
      <vt:lpstr>Structured Output JSON How do you do it …</vt:lpstr>
      <vt:lpstr>PowerPoint Presentation</vt:lpstr>
      <vt:lpstr>Questions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2014-10-04T14:41:26Z</dcterms:created>
  <dcterms:modified xsi:type="dcterms:W3CDTF">2026-01-21T00:31:11Z</dcterms:modified>
</cp:coreProperties>
</file>